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Garamond" panose="02020404030301010803" pitchFamily="18"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jneGyhY9sax479d5sMphTjAtwd0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9"/>
    <p:restoredTop sz="94670"/>
  </p:normalViewPr>
  <p:slideViewPr>
    <p:cSldViewPr snapToGrid="0" snapToObjects="1">
      <p:cViewPr varScale="1">
        <p:scale>
          <a:sx n="96" d="100"/>
          <a:sy n="96" d="100"/>
        </p:scale>
        <p:origin x="84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N"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2:notes"/>
          <p:cNvSpPr txBox="1">
            <a:spLocks noGrp="1"/>
          </p:cNvSpPr>
          <p:nvPr>
            <p:ph type="body" idx="1"/>
          </p:nvPr>
        </p:nvSpPr>
        <p:spPr>
          <a:xfrm>
            <a:off x="685800" y="4400550"/>
            <a:ext cx="5486400" cy="3657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I have selected these four threats because they almost cover all the problems given in the table. The major problem with these threats is ignorance and it can be solved only through education. But there is lack of education opportunities in several places in the world. The next in the list is climate change because even the educated are ignorant about it and hence we should enlighten them about the seriousness of this issue. Third in the list is poor health of entire population which is clearly seen given the current pandemic situation. Inappropriate use of technology is fourth in the list because through education this could be prevented, but cannot be completely ignored because the future is completely technological.</a:t>
            </a:r>
            <a:endParaRPr/>
          </a:p>
        </p:txBody>
      </p:sp>
      <p:sp>
        <p:nvSpPr>
          <p:cNvPr id="170" name="Google Shape;17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Major effects of lack of education include poor health, lack of a voice, shorter lifespan, unemployment, exploitation and gender inequality. Without the education of people, a society cannot flourish or grow because it does not have the intelligence to build and maintain the society.</a:t>
            </a:r>
            <a:endParaRPr/>
          </a:p>
          <a:p>
            <a:pPr marL="0" lvl="0" indent="0" algn="l" rtl="0">
              <a:spcBef>
                <a:spcPts val="0"/>
              </a:spcBef>
              <a:spcAft>
                <a:spcPts val="0"/>
              </a:spcAft>
              <a:buNone/>
            </a:pPr>
            <a:endParaRPr/>
          </a:p>
        </p:txBody>
      </p:sp>
      <p:sp>
        <p:nvSpPr>
          <p:cNvPr id="178" name="Google Shape;17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Elementary: Three basic things are needed to function in a society: the ability to read, the ability to write and the ability to do basic math functions.</a:t>
            </a:r>
            <a:endParaRPr/>
          </a:p>
          <a:p>
            <a:pPr marL="0" lvl="0" indent="0" algn="l" rtl="0">
              <a:spcBef>
                <a:spcPts val="0"/>
              </a:spcBef>
              <a:spcAft>
                <a:spcPts val="0"/>
              </a:spcAft>
              <a:buNone/>
            </a:pPr>
            <a:r>
              <a:rPr lang="en-IN"/>
              <a:t>High school: the ability to read more complex texts, the ability to write more complex statements, and the ability to do more complicate math functions.</a:t>
            </a:r>
            <a:endParaRPr/>
          </a:p>
          <a:p>
            <a:pPr marL="0" lvl="0" indent="0" algn="l" rtl="0">
              <a:spcBef>
                <a:spcPts val="0"/>
              </a:spcBef>
              <a:spcAft>
                <a:spcPts val="0"/>
              </a:spcAft>
              <a:buNone/>
            </a:pPr>
            <a:r>
              <a:rPr lang="en-IN"/>
              <a:t>College: you guessed it.</a:t>
            </a:r>
            <a:endParaRPr/>
          </a:p>
          <a:p>
            <a:pPr marL="0" lvl="0" indent="0" algn="l" rtl="0">
              <a:spcBef>
                <a:spcPts val="0"/>
              </a:spcBef>
              <a:spcAft>
                <a:spcPts val="0"/>
              </a:spcAft>
              <a:buNone/>
            </a:pPr>
            <a:r>
              <a:rPr lang="en-IN"/>
              <a:t>Everything else we learn is based on those three basics.</a:t>
            </a:r>
            <a:endParaRPr/>
          </a:p>
          <a:p>
            <a:pPr marL="0" lvl="0" indent="0" algn="l" rtl="0">
              <a:spcBef>
                <a:spcPts val="0"/>
              </a:spcBef>
              <a:spcAft>
                <a:spcPts val="0"/>
              </a:spcAft>
              <a:buNone/>
            </a:pPr>
            <a:r>
              <a:rPr lang="en-IN"/>
              <a:t>Hence it is important for us to implement education as a necessity.</a:t>
            </a:r>
            <a:endParaRPr/>
          </a:p>
          <a:p>
            <a:pPr marL="0" lvl="0" indent="0" algn="l" rtl="0">
              <a:spcBef>
                <a:spcPts val="0"/>
              </a:spcBef>
              <a:spcAft>
                <a:spcPts val="0"/>
              </a:spcAft>
              <a:buNone/>
            </a:pPr>
            <a:r>
              <a:rPr lang="en-IN"/>
              <a:t>For example, Statistics show that people without a high school diploma will earn at or below the poverty level. That translates to medical discrepancies, food insufficiencies, and lack of ammenities that many people take for granted, like owning a car, car insurance, and home internet. Those without education can not afford to miss work, and have a harder time than others saving money to buy a house or for retirement.</a:t>
            </a:r>
            <a:endParaRPr/>
          </a:p>
        </p:txBody>
      </p:sp>
      <p:sp>
        <p:nvSpPr>
          <p:cNvPr id="186" name="Google Shape;18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Many people might not even be aware of what a lack of education really means for their children. Parents may believe that a basic education taught at home is sufficient to succeed in life since they do not know better. However, with our technological progress, it is likely that education will be more important than ever to succeed in our nowadays job market. </a:t>
            </a:r>
            <a:endParaRPr/>
          </a:p>
          <a:p>
            <a:pPr marL="0" lvl="0" indent="0" algn="l" rtl="0">
              <a:spcBef>
                <a:spcPts val="0"/>
              </a:spcBef>
              <a:spcAft>
                <a:spcPts val="0"/>
              </a:spcAft>
              <a:buNone/>
            </a:pPr>
            <a:endParaRPr/>
          </a:p>
        </p:txBody>
      </p:sp>
      <p:sp>
        <p:nvSpPr>
          <p:cNvPr id="199" name="Google Shape;19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Solutions for a Lack of Education</a:t>
            </a:r>
            <a:endParaRPr/>
          </a:p>
          <a:p>
            <a:pPr marL="0" lvl="0" indent="0" algn="l" rtl="0">
              <a:spcBef>
                <a:spcPts val="0"/>
              </a:spcBef>
              <a:spcAft>
                <a:spcPts val="0"/>
              </a:spcAft>
              <a:buNone/>
            </a:pPr>
            <a:r>
              <a:rPr lang="en-IN" b="1"/>
              <a:t>Better educational infrastructure</a:t>
            </a:r>
            <a:endParaRPr/>
          </a:p>
          <a:p>
            <a:pPr marL="0" lvl="0" indent="0" algn="l" rtl="0">
              <a:spcBef>
                <a:spcPts val="0"/>
              </a:spcBef>
              <a:spcAft>
                <a:spcPts val="0"/>
              </a:spcAft>
              <a:buNone/>
            </a:pPr>
            <a:r>
              <a:rPr lang="en-IN" b="1"/>
              <a:t>Financial support for poor families</a:t>
            </a:r>
            <a:endParaRPr/>
          </a:p>
          <a:p>
            <a:pPr marL="0" lvl="0" indent="0" algn="l" rtl="0">
              <a:spcBef>
                <a:spcPts val="0"/>
              </a:spcBef>
              <a:spcAft>
                <a:spcPts val="0"/>
              </a:spcAft>
              <a:buNone/>
            </a:pPr>
            <a:r>
              <a:rPr lang="en-IN" b="1"/>
              <a:t>Raise awareness on the importance of education</a:t>
            </a:r>
            <a:endParaRPr/>
          </a:p>
          <a:p>
            <a:pPr marL="0" lvl="0" indent="0" algn="l" rtl="0">
              <a:spcBef>
                <a:spcPts val="0"/>
              </a:spcBef>
              <a:spcAft>
                <a:spcPts val="0"/>
              </a:spcAft>
              <a:buNone/>
            </a:pPr>
            <a:r>
              <a:rPr lang="en-IN" b="1"/>
              <a:t>More tolerance regarding education</a:t>
            </a:r>
            <a:endParaRPr/>
          </a:p>
          <a:p>
            <a:pPr marL="0" lvl="0" indent="0" algn="l" rtl="0">
              <a:spcBef>
                <a:spcPts val="0"/>
              </a:spcBef>
              <a:spcAft>
                <a:spcPts val="0"/>
              </a:spcAft>
              <a:buNone/>
            </a:pPr>
            <a:r>
              <a:rPr lang="en-IN" b="1"/>
              <a:t>Minimum wages</a:t>
            </a:r>
            <a:endParaRPr/>
          </a:p>
          <a:p>
            <a:pPr marL="0" lvl="0" indent="0" algn="l" rtl="0">
              <a:spcBef>
                <a:spcPts val="0"/>
              </a:spcBef>
              <a:spcAft>
                <a:spcPts val="0"/>
              </a:spcAft>
              <a:buNone/>
            </a:pPr>
            <a:r>
              <a:rPr lang="en-IN" b="1"/>
              <a:t>Increase in quality regarding social security</a:t>
            </a:r>
            <a:endParaRPr/>
          </a:p>
          <a:p>
            <a:pPr marL="0" lvl="0" indent="0" algn="l" rtl="0">
              <a:spcBef>
                <a:spcPts val="0"/>
              </a:spcBef>
              <a:spcAft>
                <a:spcPts val="0"/>
              </a:spcAft>
              <a:buNone/>
            </a:pPr>
            <a:r>
              <a:rPr lang="en-IN" b="1"/>
              <a:t>Improvements in health insurance</a:t>
            </a:r>
            <a:endParaRPr/>
          </a:p>
          <a:p>
            <a:pPr marL="0" lvl="0" indent="0" algn="l" rtl="0">
              <a:spcBef>
                <a:spcPts val="0"/>
              </a:spcBef>
              <a:spcAft>
                <a:spcPts val="0"/>
              </a:spcAft>
              <a:buNone/>
            </a:pPr>
            <a:r>
              <a:rPr lang="en-IN" b="1"/>
              <a:t>Support for children from difficult family conditions</a:t>
            </a:r>
            <a:endParaRPr/>
          </a:p>
          <a:p>
            <a:pPr marL="0" lvl="0" indent="0" algn="l" rtl="0">
              <a:spcBef>
                <a:spcPts val="0"/>
              </a:spcBef>
              <a:spcAft>
                <a:spcPts val="0"/>
              </a:spcAft>
              <a:buNone/>
            </a:pPr>
            <a:r>
              <a:rPr lang="en-IN" b="1"/>
              <a:t>Improve quality of teachers</a:t>
            </a:r>
            <a:endParaRPr/>
          </a:p>
          <a:p>
            <a:pPr marL="0" lvl="0" indent="0" algn="l" rtl="0">
              <a:spcBef>
                <a:spcPts val="0"/>
              </a:spcBef>
              <a:spcAft>
                <a:spcPts val="0"/>
              </a:spcAft>
              <a:buNone/>
            </a:pPr>
            <a:r>
              <a:rPr lang="en-IN" b="1"/>
              <a:t>Close teacher gaps</a:t>
            </a:r>
            <a:endParaRPr/>
          </a:p>
          <a:p>
            <a:pPr marL="0" lvl="0" indent="0" algn="l" rtl="0">
              <a:spcBef>
                <a:spcPts val="0"/>
              </a:spcBef>
              <a:spcAft>
                <a:spcPts val="0"/>
              </a:spcAft>
              <a:buNone/>
            </a:pPr>
            <a:r>
              <a:rPr lang="en-IN" b="1"/>
              <a:t>Improve access to education for girls and women</a:t>
            </a:r>
            <a:endParaRPr/>
          </a:p>
          <a:p>
            <a:pPr marL="0" lvl="0" indent="0" algn="l" rtl="0">
              <a:spcBef>
                <a:spcPts val="0"/>
              </a:spcBef>
              <a:spcAft>
                <a:spcPts val="0"/>
              </a:spcAft>
              <a:buNone/>
            </a:pPr>
            <a:endParaRPr/>
          </a:p>
        </p:txBody>
      </p:sp>
      <p:sp>
        <p:nvSpPr>
          <p:cNvPr id="207" name="Google Shape;20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Climate Change is the defining issue of our time and we are at a defining moment. Greenhouse gases occur naturally and are essential to the survival of humans and millions of other living things, by keeping some of the sun’s warmth from reflecting back into space and making Earth liveable. But after more than a century and a half of industrialization, deforestation, and large scale agriculture, quantities of greenhouse gases in the atmosphere have risen to record levels not seen in three million years. As populations, economies and standards of living grow, so does the cumulative level of greenhouse gas (GHGs) emissions.</a:t>
            </a:r>
            <a:endParaRPr/>
          </a:p>
        </p:txBody>
      </p:sp>
      <p:sp>
        <p:nvSpPr>
          <p:cNvPr id="215" name="Google Shape;21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Increased heat, drought and insect outbreaks, all linked to </a:t>
            </a:r>
            <a:r>
              <a:rPr lang="en-IN" b="1"/>
              <a:t>climate change</a:t>
            </a:r>
            <a:r>
              <a:rPr lang="en-IN"/>
              <a:t>, have increased wildfires. Declining water supplies, reduced agricultural yields, health </a:t>
            </a:r>
            <a:r>
              <a:rPr lang="en-IN" b="1"/>
              <a:t>impacts</a:t>
            </a:r>
            <a:r>
              <a:rPr lang="en-IN"/>
              <a:t> in cities due to heat, and flooding and erosion in coastal areas are additional concerns.</a:t>
            </a:r>
            <a:endParaRPr/>
          </a:p>
        </p:txBody>
      </p:sp>
      <p:sp>
        <p:nvSpPr>
          <p:cNvPr id="223" name="Google Shape;22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Decreased water availability will have economic and </a:t>
            </a:r>
            <a:r>
              <a:rPr lang="en-IN" b="1"/>
              <a:t>environmental impacts</a:t>
            </a:r>
            <a:r>
              <a:rPr lang="en-IN"/>
              <a:t>. Midwest. Extreme heat, heavy downpours and flooding will affect infrastructure, health, agriculture, forestry, transportation, air and water quality, and more. </a:t>
            </a:r>
            <a:r>
              <a:rPr lang="en-IN" b="1"/>
              <a:t>Climate change</a:t>
            </a:r>
            <a:r>
              <a:rPr lang="en-IN"/>
              <a:t> will also exacerbate a range of risks to the Great Lakes.</a:t>
            </a:r>
            <a:endParaRPr/>
          </a:p>
        </p:txBody>
      </p:sp>
      <p:sp>
        <p:nvSpPr>
          <p:cNvPr id="236" name="Google Shape;23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b="1"/>
              <a:t>How You Can Stop Global Warming</a:t>
            </a:r>
            <a:endParaRPr/>
          </a:p>
          <a:p>
            <a:pPr marL="0" lvl="0" indent="0" algn="l" rtl="0">
              <a:spcBef>
                <a:spcPts val="0"/>
              </a:spcBef>
              <a:spcAft>
                <a:spcPts val="0"/>
              </a:spcAft>
              <a:buNone/>
            </a:pPr>
            <a:r>
              <a:rPr lang="en-IN"/>
              <a:t>Speak up! </a:t>
            </a:r>
            <a:endParaRPr/>
          </a:p>
          <a:p>
            <a:pPr marL="0" lvl="0" indent="0" algn="l" rtl="0">
              <a:spcBef>
                <a:spcPts val="0"/>
              </a:spcBef>
              <a:spcAft>
                <a:spcPts val="0"/>
              </a:spcAft>
              <a:buNone/>
            </a:pPr>
            <a:r>
              <a:rPr lang="en-IN"/>
              <a:t>Power your home with renewable energy. </a:t>
            </a:r>
            <a:endParaRPr/>
          </a:p>
          <a:p>
            <a:pPr marL="0" lvl="0" indent="0" algn="l" rtl="0">
              <a:spcBef>
                <a:spcPts val="0"/>
              </a:spcBef>
              <a:spcAft>
                <a:spcPts val="0"/>
              </a:spcAft>
              <a:buNone/>
            </a:pPr>
            <a:r>
              <a:rPr lang="en-IN"/>
              <a:t>Weatherize, weatherize, weatherize. </a:t>
            </a:r>
            <a:endParaRPr/>
          </a:p>
          <a:p>
            <a:pPr marL="0" lvl="0" indent="0" algn="l" rtl="0">
              <a:spcBef>
                <a:spcPts val="0"/>
              </a:spcBef>
              <a:spcAft>
                <a:spcPts val="0"/>
              </a:spcAft>
              <a:buNone/>
            </a:pPr>
            <a:r>
              <a:rPr lang="en-IN"/>
              <a:t>Invest in energy-efficient appliances. </a:t>
            </a:r>
            <a:endParaRPr/>
          </a:p>
          <a:p>
            <a:pPr marL="0" lvl="0" indent="0" algn="l" rtl="0">
              <a:spcBef>
                <a:spcPts val="0"/>
              </a:spcBef>
              <a:spcAft>
                <a:spcPts val="0"/>
              </a:spcAft>
              <a:buNone/>
            </a:pPr>
            <a:r>
              <a:rPr lang="en-IN"/>
              <a:t>Reduce water waste. </a:t>
            </a:r>
            <a:endParaRPr/>
          </a:p>
          <a:p>
            <a:pPr marL="0" lvl="0" indent="0" algn="l" rtl="0">
              <a:spcBef>
                <a:spcPts val="0"/>
              </a:spcBef>
              <a:spcAft>
                <a:spcPts val="0"/>
              </a:spcAft>
              <a:buNone/>
            </a:pPr>
            <a:r>
              <a:rPr lang="en-IN"/>
              <a:t>Actually eat the food you buy—and make less of it meat. </a:t>
            </a:r>
            <a:endParaRPr/>
          </a:p>
          <a:p>
            <a:pPr marL="0" lvl="0" indent="0" algn="l" rtl="0">
              <a:spcBef>
                <a:spcPts val="0"/>
              </a:spcBef>
              <a:spcAft>
                <a:spcPts val="0"/>
              </a:spcAft>
              <a:buNone/>
            </a:pPr>
            <a:r>
              <a:rPr lang="en-IN"/>
              <a:t>Buy better bulbs.</a:t>
            </a:r>
            <a:endParaRPr/>
          </a:p>
          <a:p>
            <a:pPr marL="0" lvl="0" indent="0" algn="l" rtl="0">
              <a:spcBef>
                <a:spcPts val="0"/>
              </a:spcBef>
              <a:spcAft>
                <a:spcPts val="0"/>
              </a:spcAft>
              <a:buNone/>
            </a:pPr>
            <a:r>
              <a:rPr lang="en-IN"/>
              <a:t>Pull the plug(s).</a:t>
            </a:r>
            <a:endParaRPr/>
          </a:p>
          <a:p>
            <a:pPr marL="0" lvl="0" indent="0" algn="l" rtl="0">
              <a:spcBef>
                <a:spcPts val="0"/>
              </a:spcBef>
              <a:spcAft>
                <a:spcPts val="0"/>
              </a:spcAft>
              <a:buNone/>
            </a:pPr>
            <a:endParaRPr/>
          </a:p>
        </p:txBody>
      </p:sp>
      <p:sp>
        <p:nvSpPr>
          <p:cNvPr id="244" name="Google Shape;24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HIV, diarrhoea, tuberculosis and malaria, as well as communicable respiratory diseases such as pneumonia kill the most people. Diarrhoea, pneumonia and malaria account for nearly half of all child deaths globally.</a:t>
            </a:r>
            <a:endParaRPr/>
          </a:p>
          <a:p>
            <a:pPr marL="0" lvl="0" indent="0" algn="l" rtl="0">
              <a:spcBef>
                <a:spcPts val="0"/>
              </a:spcBef>
              <a:spcAft>
                <a:spcPts val="0"/>
              </a:spcAft>
              <a:buNone/>
            </a:pPr>
            <a:r>
              <a:rPr lang="en-IN"/>
              <a:t>Neglected tropical diseases affect over one billion people, almost all in the poorest and most marginalised communities. You may not have heard of diseases such as leprosy, lymphatic filariasis, onchocerciasis, schistosomiasis, soil-transmitted helminths and trachoma, but they can cause severe pain and life-long disabilities – and mean enormous productivity losses. However, efforts to tackle them have usually taken a back seat to the bigger killers.</a:t>
            </a:r>
            <a:endParaRPr/>
          </a:p>
          <a:p>
            <a:pPr marL="0" lvl="0" indent="0" algn="l" rtl="0">
              <a:spcBef>
                <a:spcPts val="0"/>
              </a:spcBef>
              <a:spcAft>
                <a:spcPts val="0"/>
              </a:spcAft>
              <a:buNone/>
            </a:pPr>
            <a:endParaRPr/>
          </a:p>
        </p:txBody>
      </p:sp>
      <p:sp>
        <p:nvSpPr>
          <p:cNvPr id="252" name="Google Shape;25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In developing countries, vaccination levels are very low. In 2009, 24 million children from the poorest countries did not have access to the basic vaccines. Yet, the vaccination of these children could decrease the death rate of children linked to infectious diseases by 45%. In addition, these countries usually don’t have enough staff and healthcare equipment to offer healthcare access to the most in need. The countries of Sub-Saharan Africa and South East Asia only count 1 doctor for over 2000 inhabitants; this is 6 times less than in developed countries. Additionally, care cannot be given to everyone and many children die because of a lack of health coverage or having waited too long before undergoing examination or vital care.</a:t>
            </a:r>
            <a:endParaRPr/>
          </a:p>
          <a:p>
            <a:pPr marL="0" lvl="0" indent="0" algn="l" rtl="0">
              <a:spcBef>
                <a:spcPts val="0"/>
              </a:spcBef>
              <a:spcAft>
                <a:spcPts val="0"/>
              </a:spcAft>
              <a:buNone/>
            </a:pPr>
            <a:endParaRPr/>
          </a:p>
        </p:txBody>
      </p:sp>
      <p:sp>
        <p:nvSpPr>
          <p:cNvPr id="260" name="Google Shape;26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Economic development has led to tremendous improvements in people’s well-being, but often at the expense of the environment. Industrialization has contributed to pollution of air and water, changing dietary patterns, and shifting patterns of transportation and land use. Exposures to air and water pollutants directly increase disease. Similarly, dietary changes and decreased levels of physical activity, resulting from transportation and other work and lifestyle changes, are contributing to global epidemics of obesity, diabetes, and associated diseases. Globalization and the large geographic scale over which rapid industrialization is occurring make these environmental health problems global health problems.</a:t>
            </a:r>
            <a:endParaRPr/>
          </a:p>
        </p:txBody>
      </p:sp>
      <p:sp>
        <p:nvSpPr>
          <p:cNvPr id="273" name="Google Shape;27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Protecting and creating healthy environments is a critical component of sustainable development. Environmental health can be integrated into sustainable development by:</a:t>
            </a:r>
            <a:endParaRPr/>
          </a:p>
          <a:p>
            <a:pPr marL="0" lvl="0" indent="0" algn="l" rtl="0">
              <a:spcBef>
                <a:spcPts val="0"/>
              </a:spcBef>
              <a:spcAft>
                <a:spcPts val="0"/>
              </a:spcAft>
              <a:buNone/>
            </a:pPr>
            <a:r>
              <a:rPr lang="en-IN"/>
              <a:t>Improving environmental quality for the poorest populations with the greatest burden of environmental diseases, by reducing exposures to air pollution in homes and villages from biomass burning, and providing clean water and sanitation</a:t>
            </a:r>
            <a:endParaRPr/>
          </a:p>
          <a:p>
            <a:pPr marL="0" lvl="0" indent="0" algn="l" rtl="0">
              <a:spcBef>
                <a:spcPts val="0"/>
              </a:spcBef>
              <a:spcAft>
                <a:spcPts val="0"/>
              </a:spcAft>
              <a:buNone/>
            </a:pPr>
            <a:r>
              <a:rPr lang="en-IN"/>
              <a:t>Identifying efforts to address environmental problems that can also provide health benefits. For example, creating environments that encourage biking and walking for transportation reduces greenhouse gas and toxic air pollution emissions (environmental benefit) and increases physical activity (health benefit).</a:t>
            </a:r>
            <a:endParaRPr/>
          </a:p>
          <a:p>
            <a:pPr marL="0" lvl="0" indent="0" algn="l" rtl="0">
              <a:spcBef>
                <a:spcPts val="0"/>
              </a:spcBef>
              <a:spcAft>
                <a:spcPts val="0"/>
              </a:spcAft>
              <a:buNone/>
            </a:pPr>
            <a:r>
              <a:rPr lang="en-IN"/>
              <a:t>Recognizing that some policies, practices, and technologies designed to promote sustainability and economic development may have unintended adverse environmental health effects, and attempting to prevent or mitigate these before they are implemented.</a:t>
            </a:r>
            <a:endParaRPr/>
          </a:p>
          <a:p>
            <a:pPr marL="0" lvl="0" indent="0" algn="l" rtl="0">
              <a:spcBef>
                <a:spcPts val="0"/>
              </a:spcBef>
              <a:spcAft>
                <a:spcPts val="0"/>
              </a:spcAft>
              <a:buNone/>
            </a:pPr>
            <a:endParaRPr/>
          </a:p>
        </p:txBody>
      </p:sp>
      <p:sp>
        <p:nvSpPr>
          <p:cNvPr id="281" name="Google Shape;28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Social media and mobile devices may lead to psychological and physical issues, such as eyestrain and difficulty focusing on important tasks. They may also contribute to more serious health conditions, such as depression. The overuse of </a:t>
            </a:r>
            <a:r>
              <a:rPr lang="en-IN" b="1"/>
              <a:t>technology</a:t>
            </a:r>
            <a:r>
              <a:rPr lang="en-IN"/>
              <a:t> may have a more significant impact on developing children and teenagers.</a:t>
            </a:r>
            <a:endParaRPr/>
          </a:p>
        </p:txBody>
      </p:sp>
      <p:sp>
        <p:nvSpPr>
          <p:cNvPr id="289" name="Google Shape;28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b="1"/>
              <a:t>There are many ways in which technology can be inappropriately used, including:</a:t>
            </a:r>
            <a:br>
              <a:rPr lang="en-IN" b="1"/>
            </a:br>
            <a:br>
              <a:rPr lang="en-IN"/>
            </a:br>
            <a:r>
              <a:rPr lang="en-IN"/>
              <a:t>·      Taking images or videos which could be damaging to a persons reputation</a:t>
            </a:r>
            <a:br>
              <a:rPr lang="en-IN"/>
            </a:br>
            <a:br>
              <a:rPr lang="en-IN"/>
            </a:br>
            <a:r>
              <a:rPr lang="en-IN"/>
              <a:t>·      Threatening, humiliation, intimidation and harassment</a:t>
            </a:r>
            <a:br>
              <a:rPr lang="en-IN"/>
            </a:br>
            <a:br>
              <a:rPr lang="en-IN"/>
            </a:br>
            <a:r>
              <a:rPr lang="en-IN"/>
              <a:t>·      Sending computer viruses or forwarding unsuitable content</a:t>
            </a:r>
            <a:br>
              <a:rPr lang="en-IN"/>
            </a:br>
            <a:br>
              <a:rPr lang="en-IN"/>
            </a:br>
            <a:r>
              <a:rPr lang="en-IN"/>
              <a:t>·      Making and sending inappropriate content or using inappropriate content to manipulate others</a:t>
            </a:r>
            <a:br>
              <a:rPr lang="en-IN"/>
            </a:br>
            <a:br>
              <a:rPr lang="en-IN"/>
            </a:br>
            <a:r>
              <a:rPr lang="en-IN"/>
              <a:t>·      Derogatory, defaming or offensive statements</a:t>
            </a:r>
            <a:br>
              <a:rPr lang="en-IN"/>
            </a:br>
            <a:br>
              <a:rPr lang="en-IN"/>
            </a:br>
            <a:r>
              <a:rPr lang="en-IN"/>
              <a:t>·      Intellectual Property theft</a:t>
            </a:r>
            <a:br>
              <a:rPr lang="en-IN"/>
            </a:br>
            <a:br>
              <a:rPr lang="en-IN"/>
            </a:br>
            <a:r>
              <a:rPr lang="en-IN"/>
              <a:t>·      The unauthorised access/downloading of media content such as music and films</a:t>
            </a:r>
            <a:endParaRPr/>
          </a:p>
        </p:txBody>
      </p:sp>
      <p:sp>
        <p:nvSpPr>
          <p:cNvPr id="297" name="Google Shape;297;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Various effects are,</a:t>
            </a:r>
            <a:endParaRPr/>
          </a:p>
          <a:p>
            <a:pPr marL="0" lvl="0" indent="0" algn="l" rtl="0">
              <a:spcBef>
                <a:spcPts val="0"/>
              </a:spcBef>
              <a:spcAft>
                <a:spcPts val="0"/>
              </a:spcAft>
              <a:buNone/>
            </a:pPr>
            <a:r>
              <a:rPr lang="en-IN"/>
              <a:t>1.     Menacing, harassing or offensive use of the internet or a mobile</a:t>
            </a:r>
            <a:br>
              <a:rPr lang="en-IN"/>
            </a:br>
            <a:br>
              <a:rPr lang="en-IN"/>
            </a:br>
            <a:r>
              <a:rPr lang="en-IN"/>
              <a:t>2.     Threats and Intimidation</a:t>
            </a:r>
            <a:br>
              <a:rPr lang="en-IN"/>
            </a:br>
            <a:br>
              <a:rPr lang="en-IN"/>
            </a:br>
            <a:r>
              <a:rPr lang="en-IN"/>
              <a:t>3.     Stalking</a:t>
            </a:r>
            <a:br>
              <a:rPr lang="en-IN"/>
            </a:br>
            <a:br>
              <a:rPr lang="en-IN"/>
            </a:br>
            <a:r>
              <a:rPr lang="en-IN"/>
              <a:t>4.     Unauthorised Access</a:t>
            </a:r>
            <a:br>
              <a:rPr lang="en-IN"/>
            </a:br>
            <a:br>
              <a:rPr lang="en-IN"/>
            </a:br>
            <a:r>
              <a:rPr lang="en-IN"/>
              <a:t>5.     Defamation</a:t>
            </a:r>
            <a:br>
              <a:rPr lang="en-IN"/>
            </a:br>
            <a:br>
              <a:rPr lang="en-IN"/>
            </a:br>
            <a:r>
              <a:rPr lang="en-IN"/>
              <a:t>6.     Encouraging suicide</a:t>
            </a:r>
            <a:endParaRPr/>
          </a:p>
        </p:txBody>
      </p:sp>
      <p:sp>
        <p:nvSpPr>
          <p:cNvPr id="310" name="Google Shape;31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Countries are faced with selecting appropriate industries and technologies. Although the choice between requirements for more or less capital and special skills per worker is not the only choice to be made when making this selection, it is often a highly relevant one. The problem is being further complicated by the fact that industrially advanced countries are on the threshold of a second industrial revolution. Automation, transfer machines and the use of electronics are just beginning to be developed, and further revolutionary changes in technology and production techniques may occur. Unless appropriate choices are made, the present economic and social gap between the industrialized and the developing countries will become even larger.</a:t>
            </a:r>
            <a:endParaRPr/>
          </a:p>
        </p:txBody>
      </p:sp>
      <p:sp>
        <p:nvSpPr>
          <p:cNvPr id="318" name="Google Shape;318;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icture with Caption">
  <p:cSld name="Picture with Caption">
    <p:bg>
      <p:bgPr>
        <a:solidFill>
          <a:schemeClr val="lt1"/>
        </a:solidFill>
        <a:effectLst/>
      </p:bgPr>
    </p:bg>
    <p:spTree>
      <p:nvGrpSpPr>
        <p:cNvPr id="1" name="Shape 16"/>
        <p:cNvGrpSpPr/>
        <p:nvPr/>
      </p:nvGrpSpPr>
      <p:grpSpPr>
        <a:xfrm>
          <a:off x="0" y="0"/>
          <a:ext cx="0" cy="0"/>
          <a:chOff x="0" y="0"/>
          <a:chExt cx="0" cy="0"/>
        </a:xfrm>
      </p:grpSpPr>
      <p:sp>
        <p:nvSpPr>
          <p:cNvPr id="17" name="Google Shape;17;p23"/>
          <p:cNvSpPr/>
          <p:nvPr/>
        </p:nvSpPr>
        <p:spPr>
          <a:xfrm>
            <a:off x="360000" y="360000"/>
            <a:ext cx="11473200" cy="6138000"/>
          </a:xfrm>
          <a:prstGeom prst="rect">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8" name="Google Shape;18;p23"/>
          <p:cNvSpPr/>
          <p:nvPr/>
        </p:nvSpPr>
        <p:spPr>
          <a:xfrm>
            <a:off x="7538301" y="359999"/>
            <a:ext cx="4294899"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9" name="Google Shape;19;p23"/>
          <p:cNvSpPr/>
          <p:nvPr/>
        </p:nvSpPr>
        <p:spPr>
          <a:xfrm>
            <a:off x="7180411" y="711624"/>
            <a:ext cx="4294899" cy="5382000"/>
          </a:xfrm>
          <a:prstGeom prst="rect">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0" name="Google Shape;20;p23"/>
          <p:cNvSpPr/>
          <p:nvPr/>
        </p:nvSpPr>
        <p:spPr>
          <a:xfrm flipH="1">
            <a:off x="7538301" y="724153"/>
            <a:ext cx="357889" cy="357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1" name="Google Shape;21;p23"/>
          <p:cNvSpPr/>
          <p:nvPr/>
        </p:nvSpPr>
        <p:spPr>
          <a:xfrm flipH="1">
            <a:off x="7538301" y="5739959"/>
            <a:ext cx="357889" cy="3578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2" name="Google Shape;22;p23"/>
          <p:cNvSpPr/>
          <p:nvPr/>
        </p:nvSpPr>
        <p:spPr>
          <a:xfrm>
            <a:off x="6817676" y="4469671"/>
            <a:ext cx="720624" cy="2028329"/>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3" name="Google Shape;23;p23"/>
          <p:cNvSpPr txBox="1">
            <a:spLocks noGrp="1"/>
          </p:cNvSpPr>
          <p:nvPr>
            <p:ph type="ctrTitle"/>
          </p:nvPr>
        </p:nvSpPr>
        <p:spPr>
          <a:xfrm>
            <a:off x="7871790" y="2042319"/>
            <a:ext cx="3168000" cy="2387600"/>
          </a:xfrm>
          <a:prstGeom prst="rect">
            <a:avLst/>
          </a:prstGeom>
          <a:noFill/>
          <a:ln>
            <a:noFill/>
          </a:ln>
        </p:spPr>
        <p:txBody>
          <a:bodyPr spcFirstLastPara="1" wrap="square" lIns="0" tIns="0" rIns="0" bIns="0" anchor="b" anchorCtr="0">
            <a:normAutofit/>
          </a:bodyPr>
          <a:lstStyle>
            <a:lvl1pPr lvl="0" algn="ctr">
              <a:lnSpc>
                <a:spcPct val="80000"/>
              </a:lnSpc>
              <a:spcBef>
                <a:spcPts val="0"/>
              </a:spcBef>
              <a:spcAft>
                <a:spcPts val="0"/>
              </a:spcAft>
              <a:buClr>
                <a:schemeClr val="lt1"/>
              </a:buClr>
              <a:buSzPts val="4800"/>
              <a:buFont typeface="Garamond"/>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3"/>
          <p:cNvSpPr txBox="1">
            <a:spLocks noGrp="1"/>
          </p:cNvSpPr>
          <p:nvPr>
            <p:ph type="subTitle" idx="1"/>
          </p:nvPr>
        </p:nvSpPr>
        <p:spPr>
          <a:xfrm>
            <a:off x="7871790" y="5166704"/>
            <a:ext cx="3168000" cy="76695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lt1"/>
              </a:buClr>
              <a:buSzPts val="1600"/>
              <a:buNone/>
              <a:defRPr sz="2000" i="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 name="Google Shape;25;p23"/>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3"/>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27" name="Google Shape;27;p23"/>
          <p:cNvSpPr>
            <a:spLocks noGrp="1"/>
          </p:cNvSpPr>
          <p:nvPr>
            <p:ph type="pic" idx="2"/>
          </p:nvPr>
        </p:nvSpPr>
        <p:spPr>
          <a:xfrm>
            <a:off x="720000" y="720000"/>
            <a:ext cx="6818300" cy="538200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1440"/>
              <a:buFont typeface="Garamond"/>
              <a:buNone/>
              <a:defRPr sz="1800" b="0" i="1" u="none" strike="noStrike" cap="none">
                <a:solidFill>
                  <a:schemeClr val="dk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Narrow Title and Content with Image">
  <p:cSld name="Narrow Title and Content with Image">
    <p:spTree>
      <p:nvGrpSpPr>
        <p:cNvPr id="1" name="Shape 28"/>
        <p:cNvGrpSpPr/>
        <p:nvPr/>
      </p:nvGrpSpPr>
      <p:grpSpPr>
        <a:xfrm>
          <a:off x="0" y="0"/>
          <a:ext cx="0" cy="0"/>
          <a:chOff x="0" y="0"/>
          <a:chExt cx="0" cy="0"/>
        </a:xfrm>
      </p:grpSpPr>
      <p:sp>
        <p:nvSpPr>
          <p:cNvPr id="29" name="Google Shape;29;p24"/>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30" name="Google Shape;30;p24"/>
          <p:cNvSpPr/>
          <p:nvPr/>
        </p:nvSpPr>
        <p:spPr>
          <a:xfrm flipH="1">
            <a:off x="11473200" y="6138000"/>
            <a:ext cx="360000" cy="360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31" name="Google Shape;31;p24"/>
          <p:cNvSpPr txBox="1">
            <a:spLocks noGrp="1"/>
          </p:cNvSpPr>
          <p:nvPr>
            <p:ph type="title"/>
          </p:nvPr>
        </p:nvSpPr>
        <p:spPr>
          <a:xfrm>
            <a:off x="8776250" y="894521"/>
            <a:ext cx="2577549" cy="185861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262626"/>
              </a:buClr>
              <a:buSzPts val="3200"/>
              <a:buFont typeface="Garamond"/>
              <a:buNone/>
              <a:defRPr sz="3200" i="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4"/>
          <p:cNvSpPr txBox="1">
            <a:spLocks noGrp="1"/>
          </p:cNvSpPr>
          <p:nvPr>
            <p:ph type="body" idx="1"/>
          </p:nvPr>
        </p:nvSpPr>
        <p:spPr>
          <a:xfrm>
            <a:off x="8776252" y="3856383"/>
            <a:ext cx="2577548" cy="2107095"/>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4"/>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4"/>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35" name="Google Shape;35;p24"/>
          <p:cNvSpPr/>
          <p:nvPr/>
        </p:nvSpPr>
        <p:spPr>
          <a:xfrm>
            <a:off x="8584635" y="713698"/>
            <a:ext cx="2879560" cy="5418000"/>
          </a:xfrm>
          <a:custGeom>
            <a:avLst/>
            <a:gdLst/>
            <a:ahLst/>
            <a:cxnLst/>
            <a:rect l="l" t="t" r="r" b="b"/>
            <a:pathLst>
              <a:path w="2879560" h="5418000" extrusionOk="0">
                <a:moveTo>
                  <a:pt x="2700346" y="0"/>
                </a:moveTo>
                <a:lnTo>
                  <a:pt x="2879560" y="0"/>
                </a:lnTo>
                <a:lnTo>
                  <a:pt x="2879560" y="5418000"/>
                </a:lnTo>
                <a:lnTo>
                  <a:pt x="0" y="5418000"/>
                </a:lnTo>
                <a:lnTo>
                  <a:pt x="0" y="0"/>
                </a:lnTo>
                <a:lnTo>
                  <a:pt x="179215" y="0"/>
                </a:lnTo>
              </a:path>
            </a:pathLst>
          </a:custGeom>
          <a:noFill/>
          <a:ln w="12700" cap="flat" cmpd="sng">
            <a:solidFill>
              <a:schemeClr val="accent6"/>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36" name="Google Shape;36;p24"/>
          <p:cNvSpPr/>
          <p:nvPr/>
        </p:nvSpPr>
        <p:spPr>
          <a:xfrm>
            <a:off x="8918534" y="0"/>
            <a:ext cx="2211762" cy="108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37" name="Google Shape;37;p24"/>
          <p:cNvSpPr>
            <a:spLocks noGrp="1"/>
          </p:cNvSpPr>
          <p:nvPr>
            <p:ph type="pic" idx="2"/>
          </p:nvPr>
        </p:nvSpPr>
        <p:spPr>
          <a:xfrm>
            <a:off x="720000" y="720000"/>
            <a:ext cx="7498800" cy="538200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1440"/>
              <a:buFont typeface="Garamond"/>
              <a:buNone/>
              <a:defRPr sz="1800" b="0" i="1" u="none" strike="noStrike" cap="none">
                <a:solidFill>
                  <a:schemeClr val="dk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with Image">
  <p:cSld name="Title and Content with Image">
    <p:bg>
      <p:bgPr>
        <a:solidFill>
          <a:schemeClr val="lt1"/>
        </a:solidFill>
        <a:effectLst/>
      </p:bgPr>
    </p:bg>
    <p:spTree>
      <p:nvGrpSpPr>
        <p:cNvPr id="1" name="Shape 38"/>
        <p:cNvGrpSpPr/>
        <p:nvPr/>
      </p:nvGrpSpPr>
      <p:grpSpPr>
        <a:xfrm>
          <a:off x="0" y="0"/>
          <a:ext cx="0" cy="0"/>
          <a:chOff x="0" y="0"/>
          <a:chExt cx="0" cy="0"/>
        </a:xfrm>
      </p:grpSpPr>
      <p:sp>
        <p:nvSpPr>
          <p:cNvPr id="39" name="Google Shape;39;p25"/>
          <p:cNvSpPr/>
          <p:nvPr/>
        </p:nvSpPr>
        <p:spPr>
          <a:xfrm>
            <a:off x="360000" y="360000"/>
            <a:ext cx="11473200" cy="6138000"/>
          </a:xfrm>
          <a:prstGeom prst="rect">
            <a:avLst/>
          </a:prstGeom>
          <a:solidFill>
            <a:srgbClr val="47575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0" name="Google Shape;40;p25"/>
          <p:cNvSpPr/>
          <p:nvPr/>
        </p:nvSpPr>
        <p:spPr>
          <a:xfrm>
            <a:off x="1080000" y="0"/>
            <a:ext cx="2520000" cy="2304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1" name="Google Shape;41;p25"/>
          <p:cNvSpPr/>
          <p:nvPr/>
        </p:nvSpPr>
        <p:spPr>
          <a:xfrm>
            <a:off x="1080000" y="5760000"/>
            <a:ext cx="2520000" cy="1098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2" name="Google Shape;42;p25"/>
          <p:cNvSpPr txBox="1">
            <a:spLocks noGrp="1"/>
          </p:cNvSpPr>
          <p:nvPr>
            <p:ph type="title"/>
          </p:nvPr>
        </p:nvSpPr>
        <p:spPr>
          <a:xfrm>
            <a:off x="1172817" y="213691"/>
            <a:ext cx="2279373" cy="185861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Garamond"/>
              <a:buNone/>
              <a:defRPr sz="3200"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5"/>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5"/>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45" name="Google Shape;45;p25"/>
          <p:cNvSpPr>
            <a:spLocks noGrp="1"/>
          </p:cNvSpPr>
          <p:nvPr>
            <p:ph type="pic" idx="2"/>
          </p:nvPr>
        </p:nvSpPr>
        <p:spPr>
          <a:xfrm>
            <a:off x="1080000" y="2304000"/>
            <a:ext cx="2520000" cy="3454357"/>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lt1"/>
              </a:buClr>
              <a:buSzPts val="1440"/>
              <a:buFont typeface="Garamond"/>
              <a:buNone/>
              <a:defRPr sz="1800" b="0" i="1" u="none" strike="noStrike" cap="none">
                <a:solidFill>
                  <a:schemeClr val="lt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
        <p:nvSpPr>
          <p:cNvPr id="46" name="Google Shape;46;p25"/>
          <p:cNvSpPr txBox="1">
            <a:spLocks noGrp="1"/>
          </p:cNvSpPr>
          <p:nvPr>
            <p:ph type="body" idx="1"/>
          </p:nvPr>
        </p:nvSpPr>
        <p:spPr>
          <a:xfrm>
            <a:off x="4373563" y="2674144"/>
            <a:ext cx="6529387" cy="1509713"/>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880"/>
              <a:buNone/>
              <a:defRPr sz="3600">
                <a:solidFill>
                  <a:schemeClr val="lt1"/>
                </a:solidFill>
              </a:defRPr>
            </a:lvl1pPr>
            <a:lvl2pPr marL="914400" lvl="1" indent="-228600" algn="l">
              <a:lnSpc>
                <a:spcPct val="90000"/>
              </a:lnSpc>
              <a:spcBef>
                <a:spcPts val="500"/>
              </a:spcBef>
              <a:spcAft>
                <a:spcPts val="0"/>
              </a:spcAft>
              <a:buClr>
                <a:schemeClr val="lt1"/>
              </a:buClr>
              <a:buSzPts val="1600"/>
              <a:buNone/>
              <a:defRPr>
                <a:solidFill>
                  <a:schemeClr val="lt1"/>
                </a:solidFill>
              </a:defRPr>
            </a:lvl2pPr>
            <a:lvl3pPr marL="1371600" lvl="2" indent="-228600" algn="l">
              <a:lnSpc>
                <a:spcPct val="90000"/>
              </a:lnSpc>
              <a:spcBef>
                <a:spcPts val="500"/>
              </a:spcBef>
              <a:spcAft>
                <a:spcPts val="0"/>
              </a:spcAft>
              <a:buClr>
                <a:schemeClr val="lt1"/>
              </a:buClr>
              <a:buSzPts val="1400"/>
              <a:buNone/>
              <a:defRPr>
                <a:solidFill>
                  <a:schemeClr val="lt1"/>
                </a:solidFill>
              </a:defRPr>
            </a:lvl3pPr>
            <a:lvl4pPr marL="1828800" lvl="3" indent="-228600" algn="l">
              <a:lnSpc>
                <a:spcPct val="90000"/>
              </a:lnSpc>
              <a:spcBef>
                <a:spcPts val="500"/>
              </a:spcBef>
              <a:spcAft>
                <a:spcPts val="0"/>
              </a:spcAft>
              <a:buClr>
                <a:schemeClr val="lt1"/>
              </a:buClr>
              <a:buSzPts val="1200"/>
              <a:buNone/>
              <a:defRPr>
                <a:solidFill>
                  <a:schemeClr val="lt1"/>
                </a:solidFill>
              </a:defRPr>
            </a:lvl4pPr>
            <a:lvl5pPr marL="2286000" lvl="4" indent="-228600" algn="l">
              <a:lnSpc>
                <a:spcPct val="90000"/>
              </a:lnSpc>
              <a:spcBef>
                <a:spcPts val="500"/>
              </a:spcBef>
              <a:spcAft>
                <a:spcPts val="0"/>
              </a:spcAft>
              <a:buClr>
                <a:schemeClr val="lt1"/>
              </a:buClr>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5"/>
          <p:cNvSpPr/>
          <p:nvPr/>
        </p:nvSpPr>
        <p:spPr>
          <a:xfrm flipH="1">
            <a:off x="10768500" y="5395300"/>
            <a:ext cx="360000" cy="36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8" name="Google Shape;48;p25"/>
          <p:cNvSpPr/>
          <p:nvPr/>
        </p:nvSpPr>
        <p:spPr>
          <a:xfrm>
            <a:off x="704386" y="713698"/>
            <a:ext cx="10767616" cy="5418000"/>
          </a:xfrm>
          <a:custGeom>
            <a:avLst/>
            <a:gdLst/>
            <a:ahLst/>
            <a:cxnLst/>
            <a:rect l="l" t="t" r="r" b="b"/>
            <a:pathLst>
              <a:path w="10783231" h="5418000" extrusionOk="0">
                <a:moveTo>
                  <a:pt x="3148264" y="0"/>
                </a:moveTo>
                <a:lnTo>
                  <a:pt x="10783231" y="0"/>
                </a:lnTo>
                <a:lnTo>
                  <a:pt x="10783231" y="5418000"/>
                </a:lnTo>
                <a:lnTo>
                  <a:pt x="0" y="5418000"/>
                </a:lnTo>
                <a:lnTo>
                  <a:pt x="0" y="0"/>
                </a:lnTo>
              </a:path>
            </a:pathLst>
          </a:custGeom>
          <a:noFill/>
          <a:ln w="12700" cap="flat" cmpd="sng">
            <a:solidFill>
              <a:schemeClr val="lt1"/>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lt1"/>
        </a:solidFill>
        <a:effectLst/>
      </p:bgPr>
    </p:bg>
    <p:spTree>
      <p:nvGrpSpPr>
        <p:cNvPr id="1" name="Shape 49"/>
        <p:cNvGrpSpPr/>
        <p:nvPr/>
      </p:nvGrpSpPr>
      <p:grpSpPr>
        <a:xfrm>
          <a:off x="0" y="0"/>
          <a:ext cx="0" cy="0"/>
          <a:chOff x="0" y="0"/>
          <a:chExt cx="0" cy="0"/>
        </a:xfrm>
      </p:grpSpPr>
      <p:sp>
        <p:nvSpPr>
          <p:cNvPr id="50" name="Google Shape;50;p26"/>
          <p:cNvSpPr/>
          <p:nvPr/>
        </p:nvSpPr>
        <p:spPr>
          <a:xfrm>
            <a:off x="360000" y="360000"/>
            <a:ext cx="11473200"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51" name="Google Shape;51;p26"/>
          <p:cNvSpPr/>
          <p:nvPr/>
        </p:nvSpPr>
        <p:spPr>
          <a:xfrm>
            <a:off x="4065847" y="0"/>
            <a:ext cx="4060307" cy="1836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52" name="Google Shape;52;p26"/>
          <p:cNvSpPr/>
          <p:nvPr/>
        </p:nvSpPr>
        <p:spPr>
          <a:xfrm>
            <a:off x="4250406" y="5778000"/>
            <a:ext cx="3691188" cy="108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53" name="Google Shape;53;p26"/>
          <p:cNvSpPr txBox="1">
            <a:spLocks noGrp="1"/>
          </p:cNvSpPr>
          <p:nvPr>
            <p:ph type="title"/>
          </p:nvPr>
        </p:nvSpPr>
        <p:spPr>
          <a:xfrm>
            <a:off x="4104860" y="360000"/>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Garamond"/>
              <a:buNone/>
              <a:defRPr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56" name="Google Shape;56;p26"/>
          <p:cNvSpPr/>
          <p:nvPr/>
        </p:nvSpPr>
        <p:spPr>
          <a:xfrm>
            <a:off x="720000" y="720000"/>
            <a:ext cx="10753200" cy="5382000"/>
          </a:xfrm>
          <a:custGeom>
            <a:avLst/>
            <a:gdLst/>
            <a:ahLst/>
            <a:cxnLst/>
            <a:rect l="l" t="t" r="r" b="b"/>
            <a:pathLst>
              <a:path w="10753200" h="5382000" extrusionOk="0">
                <a:moveTo>
                  <a:pt x="7806000" y="0"/>
                </a:moveTo>
                <a:lnTo>
                  <a:pt x="10753200" y="0"/>
                </a:lnTo>
                <a:lnTo>
                  <a:pt x="10753200" y="5382000"/>
                </a:lnTo>
                <a:lnTo>
                  <a:pt x="0" y="5382000"/>
                </a:lnTo>
                <a:lnTo>
                  <a:pt x="0" y="0"/>
                </a:lnTo>
                <a:lnTo>
                  <a:pt x="2946000" y="0"/>
                </a:lnTo>
              </a:path>
            </a:pathLst>
          </a:custGeom>
          <a:noFill/>
          <a:ln w="12700" cap="flat" cmpd="sng">
            <a:solidFill>
              <a:schemeClr val="lt1"/>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Only Left Light">
  <p:cSld name="Title Only Left Light">
    <p:bg>
      <p:bgPr>
        <a:solidFill>
          <a:srgbClr val="422E2E"/>
        </a:solidFill>
        <a:effectLst/>
      </p:bgPr>
    </p:bg>
    <p:spTree>
      <p:nvGrpSpPr>
        <p:cNvPr id="1" name="Shape 57"/>
        <p:cNvGrpSpPr/>
        <p:nvPr/>
      </p:nvGrpSpPr>
      <p:grpSpPr>
        <a:xfrm>
          <a:off x="0" y="0"/>
          <a:ext cx="0" cy="0"/>
          <a:chOff x="0" y="0"/>
          <a:chExt cx="0" cy="0"/>
        </a:xfrm>
      </p:grpSpPr>
      <p:sp>
        <p:nvSpPr>
          <p:cNvPr id="58" name="Google Shape;58;p27"/>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59" name="Google Shape;59;p27"/>
          <p:cNvSpPr/>
          <p:nvPr/>
        </p:nvSpPr>
        <p:spPr>
          <a:xfrm>
            <a:off x="0" y="2385000"/>
            <a:ext cx="72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60" name="Google Shape;60;p27"/>
          <p:cNvSpPr txBox="1">
            <a:spLocks noGrp="1"/>
          </p:cNvSpPr>
          <p:nvPr>
            <p:ph type="title"/>
          </p:nvPr>
        </p:nvSpPr>
        <p:spPr>
          <a:xfrm>
            <a:off x="1003851" y="2453081"/>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7B6B4D"/>
              </a:buClr>
              <a:buSzPts val="4400"/>
              <a:buFont typeface="Garamond"/>
              <a:buNone/>
              <a:defRPr i="0">
                <a:solidFill>
                  <a:srgbClr val="7B6B4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27"/>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7"/>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63" name="Google Shape;63;p27"/>
          <p:cNvSpPr/>
          <p:nvPr/>
        </p:nvSpPr>
        <p:spPr>
          <a:xfrm>
            <a:off x="11112000" y="2385000"/>
            <a:ext cx="108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64" name="Google Shape;64;p27"/>
          <p:cNvSpPr/>
          <p:nvPr/>
        </p:nvSpPr>
        <p:spPr>
          <a:xfrm rot="-5400000">
            <a:off x="3387001" y="-1960199"/>
            <a:ext cx="5418000" cy="10778400"/>
          </a:xfrm>
          <a:custGeom>
            <a:avLst/>
            <a:gdLst/>
            <a:ahLst/>
            <a:cxnLst/>
            <a:rect l="l" t="t" r="r" b="b"/>
            <a:pathLst>
              <a:path w="10767616" h="5418000" extrusionOk="0">
                <a:moveTo>
                  <a:pt x="7861969" y="0"/>
                </a:moveTo>
                <a:lnTo>
                  <a:pt x="10767616" y="0"/>
                </a:lnTo>
                <a:lnTo>
                  <a:pt x="10767616" y="5418000"/>
                </a:lnTo>
                <a:lnTo>
                  <a:pt x="0" y="5418000"/>
                </a:lnTo>
                <a:lnTo>
                  <a:pt x="0" y="0"/>
                </a:lnTo>
                <a:lnTo>
                  <a:pt x="2921260" y="0"/>
                </a:lnTo>
              </a:path>
            </a:pathLst>
          </a:custGeom>
          <a:noFill/>
          <a:ln w="12700" cap="flat" cmpd="sng">
            <a:solidFill>
              <a:schemeClr val="accent4"/>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65" name="Google Shape;65;p27"/>
          <p:cNvSpPr/>
          <p:nvPr/>
        </p:nvSpPr>
        <p:spPr>
          <a:xfrm flipH="1">
            <a:off x="706800" y="5778001"/>
            <a:ext cx="360000" cy="36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Quote with Image and Author Name">
  <p:cSld name="Quote with Image and Author Name">
    <p:bg>
      <p:bgPr>
        <a:solidFill>
          <a:schemeClr val="lt1"/>
        </a:solidFill>
        <a:effectLst/>
      </p:bgPr>
    </p:bg>
    <p:spTree>
      <p:nvGrpSpPr>
        <p:cNvPr id="1" name="Shape 66"/>
        <p:cNvGrpSpPr/>
        <p:nvPr/>
      </p:nvGrpSpPr>
      <p:grpSpPr>
        <a:xfrm>
          <a:off x="0" y="0"/>
          <a:ext cx="0" cy="0"/>
          <a:chOff x="0" y="0"/>
          <a:chExt cx="0" cy="0"/>
        </a:xfrm>
      </p:grpSpPr>
      <p:sp>
        <p:nvSpPr>
          <p:cNvPr id="67" name="Google Shape;67;p28"/>
          <p:cNvSpPr/>
          <p:nvPr/>
        </p:nvSpPr>
        <p:spPr>
          <a:xfrm>
            <a:off x="360000" y="360000"/>
            <a:ext cx="11473200" cy="6138000"/>
          </a:xfrm>
          <a:prstGeom prst="rect">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68" name="Google Shape;68;p28"/>
          <p:cNvSpPr>
            <a:spLocks noGrp="1"/>
          </p:cNvSpPr>
          <p:nvPr>
            <p:ph type="pic" idx="2"/>
          </p:nvPr>
        </p:nvSpPr>
        <p:spPr>
          <a:xfrm>
            <a:off x="720000" y="720000"/>
            <a:ext cx="10753200" cy="5382000"/>
          </a:xfrm>
          <a:prstGeom prst="rect">
            <a:avLst/>
          </a:prstGeom>
          <a:noFill/>
          <a:ln>
            <a:noFill/>
          </a:ln>
        </p:spPr>
        <p:txBody>
          <a:bodyPr spcFirstLastPara="1" wrap="square" lIns="360000" tIns="45700" rIns="91425" bIns="45700" anchor="ctr" anchorCtr="0">
            <a:noAutofit/>
          </a:bodyPr>
          <a:lstStyle>
            <a:lvl1pPr marR="0" lvl="0" algn="l" rtl="0">
              <a:lnSpc>
                <a:spcPct val="90000"/>
              </a:lnSpc>
              <a:spcBef>
                <a:spcPts val="1000"/>
              </a:spcBef>
              <a:spcAft>
                <a:spcPts val="0"/>
              </a:spcAft>
              <a:buClr>
                <a:schemeClr val="dk1"/>
              </a:buClr>
              <a:buSzPts val="1440"/>
              <a:buFont typeface="Garamond"/>
              <a:buNone/>
              <a:defRPr sz="1800" b="0" i="1" u="none" strike="noStrike" cap="none">
                <a:solidFill>
                  <a:schemeClr val="dk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
        <p:nvSpPr>
          <p:cNvPr id="69" name="Google Shape;69;p28"/>
          <p:cNvSpPr/>
          <p:nvPr/>
        </p:nvSpPr>
        <p:spPr>
          <a:xfrm>
            <a:off x="3720000" y="359999"/>
            <a:ext cx="4752000"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0" name="Google Shape;70;p28"/>
          <p:cNvSpPr/>
          <p:nvPr/>
        </p:nvSpPr>
        <p:spPr>
          <a:xfrm>
            <a:off x="4080000" y="711624"/>
            <a:ext cx="4032000" cy="5382000"/>
          </a:xfrm>
          <a:prstGeom prst="rect">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1" name="Google Shape;71;p28"/>
          <p:cNvSpPr/>
          <p:nvPr/>
        </p:nvSpPr>
        <p:spPr>
          <a:xfrm flipH="1">
            <a:off x="11475311" y="360000"/>
            <a:ext cx="357889" cy="357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2" name="Google Shape;72;p28"/>
          <p:cNvSpPr/>
          <p:nvPr/>
        </p:nvSpPr>
        <p:spPr>
          <a:xfrm>
            <a:off x="5735688" y="5778000"/>
            <a:ext cx="720624" cy="108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3" name="Google Shape;73;p28"/>
          <p:cNvSpPr txBox="1">
            <a:spLocks noGrp="1"/>
          </p:cNvSpPr>
          <p:nvPr>
            <p:ph type="ctrTitle"/>
          </p:nvPr>
        </p:nvSpPr>
        <p:spPr>
          <a:xfrm>
            <a:off x="4512000" y="924339"/>
            <a:ext cx="3168000" cy="3505580"/>
          </a:xfrm>
          <a:prstGeom prst="rect">
            <a:avLst/>
          </a:prstGeom>
          <a:noFill/>
          <a:ln>
            <a:noFill/>
          </a:ln>
        </p:spPr>
        <p:txBody>
          <a:bodyPr spcFirstLastPara="1" wrap="square" lIns="0" tIns="0" rIns="0" bIns="0" anchor="b" anchorCtr="0">
            <a:normAutofit/>
          </a:bodyPr>
          <a:lstStyle>
            <a:lvl1pPr lvl="0" algn="ctr">
              <a:lnSpc>
                <a:spcPct val="80000"/>
              </a:lnSpc>
              <a:spcBef>
                <a:spcPts val="0"/>
              </a:spcBef>
              <a:spcAft>
                <a:spcPts val="0"/>
              </a:spcAft>
              <a:buClr>
                <a:schemeClr val="lt1"/>
              </a:buClr>
              <a:buSzPts val="4000"/>
              <a:buFont typeface="Garamond"/>
              <a:buNone/>
              <a:defRPr sz="4000"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8"/>
          <p:cNvSpPr txBox="1">
            <a:spLocks noGrp="1"/>
          </p:cNvSpPr>
          <p:nvPr>
            <p:ph type="subTitle" idx="1"/>
          </p:nvPr>
        </p:nvSpPr>
        <p:spPr>
          <a:xfrm>
            <a:off x="4512000" y="5166704"/>
            <a:ext cx="3168000" cy="76695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lt1"/>
              </a:buClr>
              <a:buSzPts val="1600"/>
              <a:buNone/>
              <a:defRPr sz="2000" i="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5" name="Google Shape;75;p28"/>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8"/>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lt1"/>
        </a:solidFill>
        <a:effectLst/>
      </p:bgPr>
    </p:bg>
    <p:spTree>
      <p:nvGrpSpPr>
        <p:cNvPr id="1" name="Shape 77"/>
        <p:cNvGrpSpPr/>
        <p:nvPr/>
      </p:nvGrpSpPr>
      <p:grpSpPr>
        <a:xfrm>
          <a:off x="0" y="0"/>
          <a:ext cx="0" cy="0"/>
          <a:chOff x="0" y="0"/>
          <a:chExt cx="0" cy="0"/>
        </a:xfrm>
      </p:grpSpPr>
      <p:sp>
        <p:nvSpPr>
          <p:cNvPr id="78" name="Google Shape;78;p29"/>
          <p:cNvSpPr/>
          <p:nvPr/>
        </p:nvSpPr>
        <p:spPr>
          <a:xfrm>
            <a:off x="360000" y="360000"/>
            <a:ext cx="11473200" cy="6138000"/>
          </a:xfrm>
          <a:prstGeom prst="rect">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9" name="Google Shape;79;p29"/>
          <p:cNvSpPr/>
          <p:nvPr/>
        </p:nvSpPr>
        <p:spPr>
          <a:xfrm>
            <a:off x="7538301" y="359999"/>
            <a:ext cx="4294899"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0" name="Google Shape;80;p29"/>
          <p:cNvSpPr/>
          <p:nvPr/>
        </p:nvSpPr>
        <p:spPr>
          <a:xfrm>
            <a:off x="7180411" y="711624"/>
            <a:ext cx="4294899" cy="5382000"/>
          </a:xfrm>
          <a:prstGeom prst="rect">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1" name="Google Shape;81;p29"/>
          <p:cNvSpPr/>
          <p:nvPr/>
        </p:nvSpPr>
        <p:spPr>
          <a:xfrm flipH="1">
            <a:off x="7538301" y="724153"/>
            <a:ext cx="357889" cy="357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2" name="Google Shape;82;p29"/>
          <p:cNvSpPr/>
          <p:nvPr/>
        </p:nvSpPr>
        <p:spPr>
          <a:xfrm flipH="1">
            <a:off x="7538301" y="5739959"/>
            <a:ext cx="357889" cy="3578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3" name="Google Shape;83;p29"/>
          <p:cNvSpPr txBox="1">
            <a:spLocks noGrp="1"/>
          </p:cNvSpPr>
          <p:nvPr>
            <p:ph type="ctrTitle"/>
          </p:nvPr>
        </p:nvSpPr>
        <p:spPr>
          <a:xfrm>
            <a:off x="7871790" y="2042319"/>
            <a:ext cx="3168000" cy="2387600"/>
          </a:xfrm>
          <a:prstGeom prst="rect">
            <a:avLst/>
          </a:prstGeom>
          <a:noFill/>
          <a:ln>
            <a:noFill/>
          </a:ln>
        </p:spPr>
        <p:txBody>
          <a:bodyPr spcFirstLastPara="1" wrap="square" lIns="0" tIns="0" rIns="0" bIns="0" anchor="b" anchorCtr="0">
            <a:normAutofit/>
          </a:bodyPr>
          <a:lstStyle>
            <a:lvl1pPr lvl="0" algn="ctr">
              <a:lnSpc>
                <a:spcPct val="80000"/>
              </a:lnSpc>
              <a:spcBef>
                <a:spcPts val="0"/>
              </a:spcBef>
              <a:spcAft>
                <a:spcPts val="0"/>
              </a:spcAft>
              <a:buClr>
                <a:schemeClr val="lt1"/>
              </a:buClr>
              <a:buSzPts val="4800"/>
              <a:buFont typeface="Garamond"/>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29"/>
          <p:cNvSpPr txBox="1">
            <a:spLocks noGrp="1"/>
          </p:cNvSpPr>
          <p:nvPr>
            <p:ph type="subTitle" idx="1"/>
          </p:nvPr>
        </p:nvSpPr>
        <p:spPr>
          <a:xfrm>
            <a:off x="7871790" y="5166704"/>
            <a:ext cx="3168000" cy="76695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lt1"/>
              </a:buClr>
              <a:buSzPts val="1600"/>
              <a:buNone/>
              <a:defRPr sz="2000" i="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5" name="Google Shape;85;p29"/>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9"/>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87" name="Google Shape;87;p29"/>
          <p:cNvSpPr/>
          <p:nvPr/>
        </p:nvSpPr>
        <p:spPr>
          <a:xfrm>
            <a:off x="6817676" y="4469671"/>
            <a:ext cx="720624" cy="2028329"/>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8"/>
        <p:cNvGrpSpPr/>
        <p:nvPr/>
      </p:nvGrpSpPr>
      <p:grpSpPr>
        <a:xfrm>
          <a:off x="0" y="0"/>
          <a:ext cx="0" cy="0"/>
          <a:chOff x="0" y="0"/>
          <a:chExt cx="0" cy="0"/>
        </a:xfrm>
      </p:grpSpPr>
      <p:sp>
        <p:nvSpPr>
          <p:cNvPr id="89" name="Google Shape;89;p30"/>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3"/>
              </a:buClr>
              <a:buSzPts val="4400"/>
              <a:buFont typeface="Garamond"/>
              <a:buNone/>
              <a:defRPr i="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30"/>
          <p:cNvSpPr txBox="1">
            <a:spLocks noGrp="1"/>
          </p:cNvSpPr>
          <p:nvPr>
            <p:ph type="body" idx="1"/>
          </p:nvPr>
        </p:nvSpPr>
        <p:spPr>
          <a:xfrm>
            <a:off x="838200" y="1825625"/>
            <a:ext cx="10515600" cy="4137853"/>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30"/>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0"/>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93" name="Google Shape;93;p30"/>
          <p:cNvSpPr/>
          <p:nvPr/>
        </p:nvSpPr>
        <p:spPr>
          <a:xfrm>
            <a:off x="4386000" y="0"/>
            <a:ext cx="3420000" cy="72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94" name="Google Shape;94;p30"/>
          <p:cNvSpPr/>
          <p:nvPr/>
        </p:nvSpPr>
        <p:spPr>
          <a:xfrm flipH="1">
            <a:off x="4026000" y="359999"/>
            <a:ext cx="360000" cy="36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95" name="Google Shape;95;p30"/>
          <p:cNvSpPr/>
          <p:nvPr/>
        </p:nvSpPr>
        <p:spPr>
          <a:xfrm flipH="1">
            <a:off x="7806000" y="359999"/>
            <a:ext cx="360000" cy="360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96" name="Google Shape;96;p30"/>
          <p:cNvSpPr/>
          <p:nvPr/>
        </p:nvSpPr>
        <p:spPr>
          <a:xfrm>
            <a:off x="4386000" y="6498000"/>
            <a:ext cx="3420000" cy="36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7"/>
        <p:cNvGrpSpPr/>
        <p:nvPr/>
      </p:nvGrpSpPr>
      <p:grpSpPr>
        <a:xfrm>
          <a:off x="0" y="0"/>
          <a:ext cx="0" cy="0"/>
          <a:chOff x="0" y="0"/>
          <a:chExt cx="0" cy="0"/>
        </a:xfrm>
      </p:grpSpPr>
      <p:sp>
        <p:nvSpPr>
          <p:cNvPr id="98" name="Google Shape;98;p31"/>
          <p:cNvSpPr txBox="1">
            <a:spLocks noGrp="1"/>
          </p:cNvSpPr>
          <p:nvPr>
            <p:ph type="title"/>
          </p:nvPr>
        </p:nvSpPr>
        <p:spPr>
          <a:xfrm>
            <a:off x="831850" y="985838"/>
            <a:ext cx="10515600" cy="285273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3"/>
              </a:buClr>
              <a:buSzPts val="6000"/>
              <a:buFont typeface="Garamond"/>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31"/>
          <p:cNvSpPr txBox="1">
            <a:spLocks noGrp="1"/>
          </p:cNvSpPr>
          <p:nvPr>
            <p:ph type="body" idx="1"/>
          </p:nvPr>
        </p:nvSpPr>
        <p:spPr>
          <a:xfrm>
            <a:off x="831850" y="4005263"/>
            <a:ext cx="10515600"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888888"/>
              </a:buClr>
              <a:buSzPts val="192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0" name="Google Shape;100;p31"/>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1"/>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02" name="Google Shape;102;p31"/>
          <p:cNvSpPr/>
          <p:nvPr/>
        </p:nvSpPr>
        <p:spPr>
          <a:xfrm>
            <a:off x="5735687" y="5778000"/>
            <a:ext cx="720625" cy="1080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03" name="Google Shape;103;p31"/>
          <p:cNvSpPr/>
          <p:nvPr/>
        </p:nvSpPr>
        <p:spPr>
          <a:xfrm>
            <a:off x="5735688" y="0"/>
            <a:ext cx="720624" cy="108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4"/>
        <p:cNvGrpSpPr/>
        <p:nvPr/>
      </p:nvGrpSpPr>
      <p:grpSpPr>
        <a:xfrm>
          <a:off x="0" y="0"/>
          <a:ext cx="0" cy="0"/>
          <a:chOff x="0" y="0"/>
          <a:chExt cx="0" cy="0"/>
        </a:xfrm>
      </p:grpSpPr>
      <p:sp>
        <p:nvSpPr>
          <p:cNvPr id="105" name="Google Shape;105;p32"/>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32"/>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32"/>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10"/>
        <p:cNvGrpSpPr/>
        <p:nvPr/>
      </p:nvGrpSpPr>
      <p:grpSpPr>
        <a:xfrm>
          <a:off x="0" y="0"/>
          <a:ext cx="0" cy="0"/>
          <a:chOff x="0" y="0"/>
          <a:chExt cx="0" cy="0"/>
        </a:xfrm>
      </p:grpSpPr>
      <p:sp>
        <p:nvSpPr>
          <p:cNvPr id="111" name="Google Shape;111;p33"/>
          <p:cNvSpPr txBox="1">
            <a:spLocks noGrp="1"/>
          </p:cNvSpPr>
          <p:nvPr>
            <p:ph type="body" idx="1"/>
          </p:nvPr>
        </p:nvSpPr>
        <p:spPr>
          <a:xfrm>
            <a:off x="839788" y="1737873"/>
            <a:ext cx="5157787" cy="767201"/>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92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2" name="Google Shape;112;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3"/>
          <p:cNvSpPr txBox="1">
            <a:spLocks noGrp="1"/>
          </p:cNvSpPr>
          <p:nvPr>
            <p:ph type="body" idx="3"/>
          </p:nvPr>
        </p:nvSpPr>
        <p:spPr>
          <a:xfrm>
            <a:off x="6172200" y="1737873"/>
            <a:ext cx="5183188" cy="767201"/>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92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33"/>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33"/>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17" name="Google Shape;117;p33"/>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op Light">
  <p:cSld name="Title Only Top Light">
    <p:spTree>
      <p:nvGrpSpPr>
        <p:cNvPr id="1" name="Shape 118"/>
        <p:cNvGrpSpPr/>
        <p:nvPr/>
      </p:nvGrpSpPr>
      <p:grpSpPr>
        <a:xfrm>
          <a:off x="0" y="0"/>
          <a:ext cx="0" cy="0"/>
          <a:chOff x="0" y="0"/>
          <a:chExt cx="0" cy="0"/>
        </a:xfrm>
      </p:grpSpPr>
      <p:sp>
        <p:nvSpPr>
          <p:cNvPr id="119" name="Google Shape;119;p34"/>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0" name="Google Shape;120;p34"/>
          <p:cNvSpPr/>
          <p:nvPr/>
        </p:nvSpPr>
        <p:spPr>
          <a:xfrm>
            <a:off x="4065847" y="0"/>
            <a:ext cx="4060307" cy="1836000"/>
          </a:xfrm>
          <a:prstGeom prst="rect">
            <a:avLst/>
          </a:prstGeom>
          <a:solidFill>
            <a:srgbClr val="494141">
              <a:alpha val="8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1" name="Google Shape;121;p34"/>
          <p:cNvSpPr/>
          <p:nvPr/>
        </p:nvSpPr>
        <p:spPr>
          <a:xfrm>
            <a:off x="4250406" y="5778000"/>
            <a:ext cx="3691188" cy="1080000"/>
          </a:xfrm>
          <a:prstGeom prst="rect">
            <a:avLst/>
          </a:prstGeom>
          <a:solidFill>
            <a:srgbClr val="494141">
              <a:alpha val="8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2" name="Google Shape;122;p34"/>
          <p:cNvSpPr txBox="1">
            <a:spLocks noGrp="1"/>
          </p:cNvSpPr>
          <p:nvPr>
            <p:ph type="title"/>
          </p:nvPr>
        </p:nvSpPr>
        <p:spPr>
          <a:xfrm>
            <a:off x="4104860" y="360000"/>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Garamond"/>
              <a:buNone/>
              <a:defRPr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34"/>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34"/>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25" name="Google Shape;125;p34"/>
          <p:cNvSpPr/>
          <p:nvPr/>
        </p:nvSpPr>
        <p:spPr>
          <a:xfrm>
            <a:off x="720000" y="720000"/>
            <a:ext cx="10753200" cy="5382000"/>
          </a:xfrm>
          <a:custGeom>
            <a:avLst/>
            <a:gdLst/>
            <a:ahLst/>
            <a:cxnLst/>
            <a:rect l="l" t="t" r="r" b="b"/>
            <a:pathLst>
              <a:path w="10753200" h="5382000" extrusionOk="0">
                <a:moveTo>
                  <a:pt x="7806000" y="0"/>
                </a:moveTo>
                <a:lnTo>
                  <a:pt x="10753200" y="0"/>
                </a:lnTo>
                <a:lnTo>
                  <a:pt x="10753200" y="5382000"/>
                </a:lnTo>
                <a:lnTo>
                  <a:pt x="0" y="5382000"/>
                </a:lnTo>
                <a:lnTo>
                  <a:pt x="0" y="0"/>
                </a:lnTo>
                <a:lnTo>
                  <a:pt x="2946000" y="0"/>
                </a:lnTo>
              </a:path>
            </a:pathLst>
          </a:custGeom>
          <a:noFill/>
          <a:ln w="12700" cap="flat" cmpd="sng">
            <a:solidFill>
              <a:schemeClr val="accent3"/>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Only Right Light">
  <p:cSld name="Title Only Right Light">
    <p:bg>
      <p:bgPr>
        <a:solidFill>
          <a:schemeClr val="accent1"/>
        </a:solidFill>
        <a:effectLst/>
      </p:bgPr>
    </p:bg>
    <p:spTree>
      <p:nvGrpSpPr>
        <p:cNvPr id="1" name="Shape 126"/>
        <p:cNvGrpSpPr/>
        <p:nvPr/>
      </p:nvGrpSpPr>
      <p:grpSpPr>
        <a:xfrm>
          <a:off x="0" y="0"/>
          <a:ext cx="0" cy="0"/>
          <a:chOff x="0" y="0"/>
          <a:chExt cx="0" cy="0"/>
        </a:xfrm>
      </p:grpSpPr>
      <p:sp>
        <p:nvSpPr>
          <p:cNvPr id="127" name="Google Shape;127;p35"/>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8" name="Google Shape;128;p35"/>
          <p:cNvSpPr/>
          <p:nvPr/>
        </p:nvSpPr>
        <p:spPr>
          <a:xfrm>
            <a:off x="0" y="2385000"/>
            <a:ext cx="36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9" name="Google Shape;129;p35"/>
          <p:cNvSpPr txBox="1">
            <a:spLocks noGrp="1"/>
          </p:cNvSpPr>
          <p:nvPr>
            <p:ph type="title"/>
          </p:nvPr>
        </p:nvSpPr>
        <p:spPr>
          <a:xfrm>
            <a:off x="7108590" y="2453081"/>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7B6B4D"/>
              </a:buClr>
              <a:buSzPts val="4400"/>
              <a:buFont typeface="Garamond"/>
              <a:buNone/>
              <a:defRPr i="0">
                <a:solidFill>
                  <a:srgbClr val="7B6B4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35"/>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5"/>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32" name="Google Shape;132;p35"/>
          <p:cNvSpPr/>
          <p:nvPr/>
        </p:nvSpPr>
        <p:spPr>
          <a:xfrm>
            <a:off x="11471998" y="2385000"/>
            <a:ext cx="720001"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3" name="Google Shape;133;p35"/>
          <p:cNvSpPr/>
          <p:nvPr/>
        </p:nvSpPr>
        <p:spPr>
          <a:xfrm rot="5400000" flipH="1">
            <a:off x="3387001" y="-1960199"/>
            <a:ext cx="5418000" cy="10778400"/>
          </a:xfrm>
          <a:custGeom>
            <a:avLst/>
            <a:gdLst/>
            <a:ahLst/>
            <a:cxnLst/>
            <a:rect l="l" t="t" r="r" b="b"/>
            <a:pathLst>
              <a:path w="10767616" h="5418000" extrusionOk="0">
                <a:moveTo>
                  <a:pt x="7861969" y="0"/>
                </a:moveTo>
                <a:lnTo>
                  <a:pt x="10767616" y="0"/>
                </a:lnTo>
                <a:lnTo>
                  <a:pt x="10767616" y="5418000"/>
                </a:lnTo>
                <a:lnTo>
                  <a:pt x="0" y="5418000"/>
                </a:lnTo>
                <a:lnTo>
                  <a:pt x="0" y="0"/>
                </a:lnTo>
                <a:lnTo>
                  <a:pt x="2921260" y="0"/>
                </a:lnTo>
              </a:path>
            </a:pathLst>
          </a:custGeom>
          <a:noFill/>
          <a:ln w="12700" cap="flat" cmpd="sng">
            <a:solidFill>
              <a:schemeClr val="accent4"/>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4" name="Google Shape;134;p35"/>
          <p:cNvSpPr/>
          <p:nvPr/>
        </p:nvSpPr>
        <p:spPr>
          <a:xfrm flipH="1">
            <a:off x="11125201" y="720000"/>
            <a:ext cx="360000" cy="360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Only Left Dark">
  <p:cSld name="Title Only Left Dark">
    <p:bg>
      <p:bgPr>
        <a:solidFill>
          <a:schemeClr val="lt1"/>
        </a:solidFill>
        <a:effectLst/>
      </p:bgPr>
    </p:bg>
    <p:spTree>
      <p:nvGrpSpPr>
        <p:cNvPr id="1" name="Shape 135"/>
        <p:cNvGrpSpPr/>
        <p:nvPr/>
      </p:nvGrpSpPr>
      <p:grpSpPr>
        <a:xfrm>
          <a:off x="0" y="0"/>
          <a:ext cx="0" cy="0"/>
          <a:chOff x="0" y="0"/>
          <a:chExt cx="0" cy="0"/>
        </a:xfrm>
      </p:grpSpPr>
      <p:sp>
        <p:nvSpPr>
          <p:cNvPr id="136" name="Google Shape;136;p36"/>
          <p:cNvSpPr/>
          <p:nvPr/>
        </p:nvSpPr>
        <p:spPr>
          <a:xfrm>
            <a:off x="360000" y="360000"/>
            <a:ext cx="11473200" cy="6138000"/>
          </a:xfrm>
          <a:prstGeom prst="rect">
            <a:avLst/>
          </a:prstGeom>
          <a:solidFill>
            <a:srgbClr val="47575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7" name="Google Shape;137;p36"/>
          <p:cNvSpPr/>
          <p:nvPr/>
        </p:nvSpPr>
        <p:spPr>
          <a:xfrm>
            <a:off x="0" y="2385000"/>
            <a:ext cx="72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8" name="Google Shape;138;p36"/>
          <p:cNvSpPr txBox="1">
            <a:spLocks noGrp="1"/>
          </p:cNvSpPr>
          <p:nvPr>
            <p:ph type="title"/>
          </p:nvPr>
        </p:nvSpPr>
        <p:spPr>
          <a:xfrm>
            <a:off x="1003851" y="2453081"/>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Garamond"/>
              <a:buNone/>
              <a:defRPr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36"/>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36"/>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41" name="Google Shape;141;p36"/>
          <p:cNvSpPr/>
          <p:nvPr/>
        </p:nvSpPr>
        <p:spPr>
          <a:xfrm>
            <a:off x="11112000" y="2385000"/>
            <a:ext cx="108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42" name="Google Shape;142;p36"/>
          <p:cNvSpPr/>
          <p:nvPr/>
        </p:nvSpPr>
        <p:spPr>
          <a:xfrm rot="-5400000">
            <a:off x="3387001" y="-1960199"/>
            <a:ext cx="5418000" cy="10778400"/>
          </a:xfrm>
          <a:custGeom>
            <a:avLst/>
            <a:gdLst/>
            <a:ahLst/>
            <a:cxnLst/>
            <a:rect l="l" t="t" r="r" b="b"/>
            <a:pathLst>
              <a:path w="10767616" h="5418000" extrusionOk="0">
                <a:moveTo>
                  <a:pt x="7861969" y="0"/>
                </a:moveTo>
                <a:lnTo>
                  <a:pt x="10767616" y="0"/>
                </a:lnTo>
                <a:lnTo>
                  <a:pt x="10767616" y="5418000"/>
                </a:lnTo>
                <a:lnTo>
                  <a:pt x="0" y="5418000"/>
                </a:lnTo>
                <a:lnTo>
                  <a:pt x="0" y="0"/>
                </a:lnTo>
                <a:lnTo>
                  <a:pt x="2921260" y="0"/>
                </a:lnTo>
              </a:path>
            </a:pathLst>
          </a:custGeom>
          <a:noFill/>
          <a:ln w="12700" cap="flat" cmpd="sng">
            <a:solidFill>
              <a:schemeClr val="lt1"/>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43" name="Google Shape;143;p36"/>
          <p:cNvSpPr/>
          <p:nvPr/>
        </p:nvSpPr>
        <p:spPr>
          <a:xfrm flipH="1">
            <a:off x="706800" y="5778001"/>
            <a:ext cx="360000" cy="36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44"/>
        <p:cNvGrpSpPr/>
        <p:nvPr/>
      </p:nvGrpSpPr>
      <p:grpSpPr>
        <a:xfrm>
          <a:off x="0" y="0"/>
          <a:ext cx="0" cy="0"/>
          <a:chOff x="0" y="0"/>
          <a:chExt cx="0" cy="0"/>
        </a:xfrm>
      </p:grpSpPr>
      <p:sp>
        <p:nvSpPr>
          <p:cNvPr id="145" name="Google Shape;145;p37"/>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46" name="Google Shape;146;p37"/>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37"/>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lank with Border">
  <p:cSld name="Blank with Border">
    <p:spTree>
      <p:nvGrpSpPr>
        <p:cNvPr id="1" name="Shape 148"/>
        <p:cNvGrpSpPr/>
        <p:nvPr/>
      </p:nvGrpSpPr>
      <p:grpSpPr>
        <a:xfrm>
          <a:off x="0" y="0"/>
          <a:ext cx="0" cy="0"/>
          <a:chOff x="0" y="0"/>
          <a:chExt cx="0" cy="0"/>
        </a:xfrm>
      </p:grpSpPr>
      <p:sp>
        <p:nvSpPr>
          <p:cNvPr id="149" name="Google Shape;149;p38"/>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50" name="Google Shape;150;p38"/>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8"/>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52" name="Google Shape;152;p38"/>
          <p:cNvSpPr/>
          <p:nvPr/>
        </p:nvSpPr>
        <p:spPr>
          <a:xfrm>
            <a:off x="720000" y="720000"/>
            <a:ext cx="10753200" cy="5382000"/>
          </a:xfrm>
          <a:prstGeom prst="rect">
            <a:avLst/>
          </a:prstGeom>
          <a:no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3"/>
        <p:cNvGrpSpPr/>
        <p:nvPr/>
      </p:nvGrpSpPr>
      <p:grpSpPr>
        <a:xfrm>
          <a:off x="0" y="0"/>
          <a:ext cx="0" cy="0"/>
          <a:chOff x="0" y="0"/>
          <a:chExt cx="0" cy="0"/>
        </a:xfrm>
      </p:grpSpPr>
      <p:sp>
        <p:nvSpPr>
          <p:cNvPr id="154" name="Google Shape;154;p39"/>
          <p:cNvSpPr txBox="1">
            <a:spLocks noGrp="1"/>
          </p:cNvSpPr>
          <p:nvPr>
            <p:ph type="title"/>
          </p:nvPr>
        </p:nvSpPr>
        <p:spPr>
          <a:xfrm>
            <a:off x="839788" y="987424"/>
            <a:ext cx="3932237" cy="106997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3200"/>
              <a:buFont typeface="Garamon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391160" algn="l">
              <a:lnSpc>
                <a:spcPct val="90000"/>
              </a:lnSpc>
              <a:spcBef>
                <a:spcPts val="1000"/>
              </a:spcBef>
              <a:spcAft>
                <a:spcPts val="0"/>
              </a:spcAft>
              <a:buClr>
                <a:schemeClr val="dk1"/>
              </a:buClr>
              <a:buSzPts val="256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56" name="Google Shape;156;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8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7" name="Google Shape;157;p39"/>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9"/>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24733"/>
        </a:solidFill>
        <a:effectLst/>
      </p:bgPr>
    </p:bg>
    <p:spTree>
      <p:nvGrpSpPr>
        <p:cNvPr id="1" name="Shape 9"/>
        <p:cNvGrpSpPr/>
        <p:nvPr/>
      </p:nvGrpSpPr>
      <p:grpSpPr>
        <a:xfrm>
          <a:off x="0" y="0"/>
          <a:ext cx="0" cy="0"/>
          <a:chOff x="0" y="0"/>
          <a:chExt cx="0" cy="0"/>
        </a:xfrm>
      </p:grpSpPr>
      <p:sp>
        <p:nvSpPr>
          <p:cNvPr id="10" name="Google Shape;10;p22"/>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1" name="Google Shape;11;p22"/>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chemeClr val="accent3"/>
              </a:buClr>
              <a:buSzPts val="4400"/>
              <a:buFont typeface="Garamond"/>
              <a:buNone/>
              <a:defRPr sz="4400" b="0" i="0" u="none" strike="noStrike" cap="none">
                <a:solidFill>
                  <a:schemeClr val="accent3"/>
                </a:solidFill>
                <a:latin typeface="Garamond"/>
                <a:ea typeface="Garamond"/>
                <a:cs typeface="Garamond"/>
                <a:sym typeface="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2"/>
          <p:cNvSpPr txBox="1">
            <a:spLocks noGrp="1"/>
          </p:cNvSpPr>
          <p:nvPr>
            <p:ph type="body" idx="1"/>
          </p:nvPr>
        </p:nvSpPr>
        <p:spPr>
          <a:xfrm>
            <a:off x="838200" y="1825625"/>
            <a:ext cx="10515600" cy="413785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90000"/>
              </a:lnSpc>
              <a:spcBef>
                <a:spcPts val="1000"/>
              </a:spcBef>
              <a:spcAft>
                <a:spcPts val="0"/>
              </a:spcAft>
              <a:buClr>
                <a:schemeClr val="dk1"/>
              </a:buClr>
              <a:buSzPts val="1440"/>
              <a:buFont typeface="Garamond"/>
              <a:buChar char="°"/>
              <a:defRPr sz="1800" b="0" i="0" u="none" strike="noStrike" cap="none">
                <a:solidFill>
                  <a:schemeClr val="dk1"/>
                </a:solidFill>
                <a:latin typeface="Garamond"/>
                <a:ea typeface="Garamond"/>
                <a:cs typeface="Garamond"/>
                <a:sym typeface="Garamond"/>
              </a:defRPr>
            </a:lvl1pPr>
            <a:lvl2pPr marL="914400" marR="0" lvl="1"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L="1828800" marR="0" lvl="3"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L="2286000" marR="0" lvl="4"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
        <p:nvSpPr>
          <p:cNvPr id="13" name="Google Shape;13;p22"/>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1" u="none" strike="noStrike" cap="none">
                <a:solidFill>
                  <a:srgbClr val="888888"/>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4" name="Google Shape;14;p22"/>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Garamond"/>
                <a:ea typeface="Garamond"/>
                <a:cs typeface="Garamond"/>
                <a:sym typeface="Garamond"/>
              </a:defRPr>
            </a:lvl1pPr>
            <a:lvl2pPr marL="0" marR="0" lvl="1" indent="0" algn="r" rtl="0">
              <a:spcBef>
                <a:spcPts val="0"/>
              </a:spcBef>
              <a:buNone/>
              <a:defRPr sz="1200" b="0" i="0" u="none" strike="noStrike" cap="none">
                <a:solidFill>
                  <a:srgbClr val="888888"/>
                </a:solidFill>
                <a:latin typeface="Garamond"/>
                <a:ea typeface="Garamond"/>
                <a:cs typeface="Garamond"/>
                <a:sym typeface="Garamond"/>
              </a:defRPr>
            </a:lvl2pPr>
            <a:lvl3pPr marL="0" marR="0" lvl="2" indent="0" algn="r" rtl="0">
              <a:spcBef>
                <a:spcPts val="0"/>
              </a:spcBef>
              <a:buNone/>
              <a:defRPr sz="1200" b="0" i="0" u="none" strike="noStrike" cap="none">
                <a:solidFill>
                  <a:srgbClr val="888888"/>
                </a:solidFill>
                <a:latin typeface="Garamond"/>
                <a:ea typeface="Garamond"/>
                <a:cs typeface="Garamond"/>
                <a:sym typeface="Garamond"/>
              </a:defRPr>
            </a:lvl3pPr>
            <a:lvl4pPr marL="0" marR="0" lvl="3" indent="0" algn="r" rtl="0">
              <a:spcBef>
                <a:spcPts val="0"/>
              </a:spcBef>
              <a:buNone/>
              <a:defRPr sz="1200" b="0" i="0" u="none" strike="noStrike" cap="none">
                <a:solidFill>
                  <a:srgbClr val="888888"/>
                </a:solidFill>
                <a:latin typeface="Garamond"/>
                <a:ea typeface="Garamond"/>
                <a:cs typeface="Garamond"/>
                <a:sym typeface="Garamond"/>
              </a:defRPr>
            </a:lvl4pPr>
            <a:lvl5pPr marL="0" marR="0" lvl="4" indent="0" algn="r" rtl="0">
              <a:spcBef>
                <a:spcPts val="0"/>
              </a:spcBef>
              <a:buNone/>
              <a:defRPr sz="1200" b="0" i="0" u="none" strike="noStrike" cap="none">
                <a:solidFill>
                  <a:srgbClr val="888888"/>
                </a:solidFill>
                <a:latin typeface="Garamond"/>
                <a:ea typeface="Garamond"/>
                <a:cs typeface="Garamond"/>
                <a:sym typeface="Garamond"/>
              </a:defRPr>
            </a:lvl5pPr>
            <a:lvl6pPr marL="0" marR="0" lvl="5" indent="0" algn="r" rtl="0">
              <a:spcBef>
                <a:spcPts val="0"/>
              </a:spcBef>
              <a:buNone/>
              <a:defRPr sz="1200" b="0" i="0" u="none" strike="noStrike" cap="none">
                <a:solidFill>
                  <a:srgbClr val="888888"/>
                </a:solidFill>
                <a:latin typeface="Garamond"/>
                <a:ea typeface="Garamond"/>
                <a:cs typeface="Garamond"/>
                <a:sym typeface="Garamond"/>
              </a:defRPr>
            </a:lvl6pPr>
            <a:lvl7pPr marL="0" marR="0" lvl="6" indent="0" algn="r" rtl="0">
              <a:spcBef>
                <a:spcPts val="0"/>
              </a:spcBef>
              <a:buNone/>
              <a:defRPr sz="1200" b="0" i="0" u="none" strike="noStrike" cap="none">
                <a:solidFill>
                  <a:srgbClr val="888888"/>
                </a:solidFill>
                <a:latin typeface="Garamond"/>
                <a:ea typeface="Garamond"/>
                <a:cs typeface="Garamond"/>
                <a:sym typeface="Garamond"/>
              </a:defRPr>
            </a:lvl7pPr>
            <a:lvl8pPr marL="0" marR="0" lvl="7" indent="0" algn="r" rtl="0">
              <a:spcBef>
                <a:spcPts val="0"/>
              </a:spcBef>
              <a:buNone/>
              <a:defRPr sz="1200" b="0" i="0" u="none" strike="noStrike" cap="none">
                <a:solidFill>
                  <a:srgbClr val="888888"/>
                </a:solidFill>
                <a:latin typeface="Garamond"/>
                <a:ea typeface="Garamond"/>
                <a:cs typeface="Garamond"/>
                <a:sym typeface="Garamond"/>
              </a:defRPr>
            </a:lvl8pPr>
            <a:lvl9pPr marL="0" marR="0" lvl="8" indent="0" algn="r" rtl="0">
              <a:spcBef>
                <a:spcPts val="0"/>
              </a:spcBef>
              <a:buNone/>
              <a:defRPr sz="1200" b="0" i="0" u="none" strike="noStrike" cap="none">
                <a:solidFill>
                  <a:srgbClr val="888888"/>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IN"/>
              <a:t>‹#›</a:t>
            </a:fld>
            <a:endParaRPr/>
          </a:p>
        </p:txBody>
      </p:sp>
      <p:sp>
        <p:nvSpPr>
          <p:cNvPr id="15" name="Google Shape;15;p22"/>
          <p:cNvSpPr/>
          <p:nvPr/>
        </p:nvSpPr>
        <p:spPr>
          <a:xfrm>
            <a:off x="720000" y="720000"/>
            <a:ext cx="10753200" cy="5382000"/>
          </a:xfrm>
          <a:custGeom>
            <a:avLst/>
            <a:gdLst/>
            <a:ahLst/>
            <a:cxnLst/>
            <a:rect l="l" t="t" r="r" b="b"/>
            <a:pathLst>
              <a:path w="10753200" h="5382000" extrusionOk="0">
                <a:moveTo>
                  <a:pt x="7806000" y="0"/>
                </a:moveTo>
                <a:lnTo>
                  <a:pt x="10753200" y="0"/>
                </a:lnTo>
                <a:lnTo>
                  <a:pt x="10753200" y="5382000"/>
                </a:lnTo>
                <a:lnTo>
                  <a:pt x="0" y="5382000"/>
                </a:lnTo>
                <a:lnTo>
                  <a:pt x="0" y="0"/>
                </a:lnTo>
                <a:lnTo>
                  <a:pt x="2946000" y="0"/>
                </a:lnTo>
              </a:path>
            </a:pathLst>
          </a:custGeom>
          <a:noFill/>
          <a:ln w="12700" cap="flat" cmpd="sng">
            <a:solidFill>
              <a:schemeClr val="accent3"/>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ctrTitle"/>
          </p:nvPr>
        </p:nvSpPr>
        <p:spPr>
          <a:xfrm>
            <a:off x="7871800" y="832200"/>
            <a:ext cx="3487500" cy="2876400"/>
          </a:xfrm>
          <a:prstGeom prst="rect">
            <a:avLst/>
          </a:prstGeom>
          <a:noFill/>
          <a:ln>
            <a:noFill/>
          </a:ln>
        </p:spPr>
        <p:txBody>
          <a:bodyPr spcFirstLastPara="1" wrap="square" lIns="0" tIns="0" rIns="0" bIns="0" anchor="b" anchorCtr="0">
            <a:normAutofit/>
          </a:bodyPr>
          <a:lstStyle/>
          <a:p>
            <a:pPr marL="0" lvl="0" indent="0" algn="l" rtl="0">
              <a:lnSpc>
                <a:spcPct val="80000"/>
              </a:lnSpc>
              <a:spcBef>
                <a:spcPts val="0"/>
              </a:spcBef>
              <a:spcAft>
                <a:spcPts val="0"/>
              </a:spcAft>
              <a:buClr>
                <a:schemeClr val="lt1"/>
              </a:buClr>
              <a:buSzPts val="4800"/>
              <a:buFont typeface="Garamond"/>
              <a:buNone/>
            </a:pPr>
            <a:r>
              <a:rPr lang="en-IN"/>
              <a:t>Potential Threats to the Global Environment</a:t>
            </a:r>
            <a:endParaRPr/>
          </a:p>
        </p:txBody>
      </p:sp>
      <p:sp>
        <p:nvSpPr>
          <p:cNvPr id="165" name="Google Shape;165;p1"/>
          <p:cNvSpPr txBox="1">
            <a:spLocks noGrp="1"/>
          </p:cNvSpPr>
          <p:nvPr>
            <p:ph type="subTitle" idx="1"/>
          </p:nvPr>
        </p:nvSpPr>
        <p:spPr>
          <a:xfrm>
            <a:off x="7633252" y="4110636"/>
            <a:ext cx="3838748" cy="1787888"/>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dirty="0"/>
              <a:t> Name: Sherry Hughes</a:t>
            </a:r>
            <a:endParaRPr dirty="0"/>
          </a:p>
          <a:p>
            <a:pPr marL="0" lvl="0" indent="0" algn="ctr" rtl="0">
              <a:lnSpc>
                <a:spcPct val="90000"/>
              </a:lnSpc>
              <a:spcBef>
                <a:spcPts val="1000"/>
              </a:spcBef>
              <a:spcAft>
                <a:spcPts val="0"/>
              </a:spcAft>
              <a:buClr>
                <a:schemeClr val="lt1"/>
              </a:buClr>
              <a:buSzPts val="1600"/>
              <a:buNone/>
            </a:pPr>
            <a:r>
              <a:rPr lang="en-IN" dirty="0"/>
              <a:t>Course Title: SOC 450</a:t>
            </a:r>
            <a:endParaRPr dirty="0"/>
          </a:p>
          <a:p>
            <a:pPr marL="0" lvl="0" indent="0" algn="ctr" rtl="0">
              <a:lnSpc>
                <a:spcPct val="90000"/>
              </a:lnSpc>
              <a:spcBef>
                <a:spcPts val="1000"/>
              </a:spcBef>
              <a:spcAft>
                <a:spcPts val="0"/>
              </a:spcAft>
              <a:buClr>
                <a:schemeClr val="lt1"/>
              </a:buClr>
              <a:buSzPts val="1600"/>
              <a:buNone/>
            </a:pPr>
            <a:r>
              <a:rPr lang="en-IN" dirty="0"/>
              <a:t>Date: September 6, 2020</a:t>
            </a:r>
            <a:endParaRPr dirty="0"/>
          </a:p>
          <a:p>
            <a:pPr marL="0" lvl="0" indent="0" algn="ctr" rtl="0">
              <a:lnSpc>
                <a:spcPct val="90000"/>
              </a:lnSpc>
              <a:spcBef>
                <a:spcPts val="1000"/>
              </a:spcBef>
              <a:spcAft>
                <a:spcPts val="0"/>
              </a:spcAft>
              <a:buClr>
                <a:schemeClr val="lt1"/>
              </a:buClr>
              <a:buSzPts val="1600"/>
              <a:buNone/>
            </a:pPr>
            <a:r>
              <a:rPr lang="en-IN" dirty="0"/>
              <a:t> Instructor: </a:t>
            </a:r>
            <a:r>
              <a:rPr lang="en-IN" dirty="0" err="1"/>
              <a:t>Lucyna-Rabenda-Bajkowska</a:t>
            </a:r>
            <a:endParaRPr dirty="0"/>
          </a:p>
          <a:p>
            <a:pPr marL="0" lvl="0" indent="0" algn="ctr" rtl="0">
              <a:lnSpc>
                <a:spcPct val="90000"/>
              </a:lnSpc>
              <a:spcBef>
                <a:spcPts val="1000"/>
              </a:spcBef>
              <a:spcAft>
                <a:spcPts val="0"/>
              </a:spcAft>
              <a:buClr>
                <a:schemeClr val="lt1"/>
              </a:buClr>
              <a:buSzPts val="1600"/>
              <a:buNone/>
            </a:pPr>
            <a:endParaRPr dirty="0"/>
          </a:p>
        </p:txBody>
      </p:sp>
      <p:pic>
        <p:nvPicPr>
          <p:cNvPr id="166" name="Google Shape;166;p1" descr="coworkers collaborating around a laptop"/>
          <p:cNvPicPr preferRelativeResize="0">
            <a:picLocks noGrp="1"/>
          </p:cNvPicPr>
          <p:nvPr>
            <p:ph type="pic" idx="2"/>
          </p:nvPr>
        </p:nvPicPr>
        <p:blipFill rotWithShape="1">
          <a:blip r:embed="rId3">
            <a:alphaModFix/>
          </a:blip>
          <a:srcRect l="9937" r="5506"/>
          <a:stretch/>
        </p:blipFill>
        <p:spPr>
          <a:xfrm>
            <a:off x="720000" y="720000"/>
            <a:ext cx="6818300" cy="5382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
          <p:cNvSpPr txBox="1">
            <a:spLocks noGrp="1"/>
          </p:cNvSpPr>
          <p:nvPr>
            <p:ph type="title"/>
          </p:nvPr>
        </p:nvSpPr>
        <p:spPr>
          <a:xfrm>
            <a:off x="8776250" y="894522"/>
            <a:ext cx="2577549" cy="1307766"/>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262626"/>
              </a:buClr>
              <a:buSzPts val="3200"/>
              <a:buFont typeface="Garamond"/>
              <a:buNone/>
            </a:pPr>
            <a:r>
              <a:rPr lang="en-IN"/>
              <a:t>Top 4 Global Threats</a:t>
            </a:r>
            <a:endParaRPr/>
          </a:p>
        </p:txBody>
      </p:sp>
      <p:sp>
        <p:nvSpPr>
          <p:cNvPr id="173" name="Google Shape;173;p2"/>
          <p:cNvSpPr txBox="1">
            <a:spLocks noGrp="1"/>
          </p:cNvSpPr>
          <p:nvPr>
            <p:ph type="body" idx="1"/>
          </p:nvPr>
        </p:nvSpPr>
        <p:spPr>
          <a:xfrm>
            <a:off x="8776252" y="2511381"/>
            <a:ext cx="2577547" cy="249850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440"/>
              <a:buChar char="°"/>
            </a:pPr>
            <a:r>
              <a:rPr lang="en-IN"/>
              <a:t>Lack of education opportunities</a:t>
            </a:r>
            <a:endParaRPr/>
          </a:p>
          <a:p>
            <a:pPr marL="228600" lvl="0" indent="-228600" algn="l" rtl="0">
              <a:lnSpc>
                <a:spcPct val="90000"/>
              </a:lnSpc>
              <a:spcBef>
                <a:spcPts val="1000"/>
              </a:spcBef>
              <a:spcAft>
                <a:spcPts val="0"/>
              </a:spcAft>
              <a:buClr>
                <a:schemeClr val="dk1"/>
              </a:buClr>
              <a:buSzPts val="1440"/>
              <a:buChar char="°"/>
            </a:pPr>
            <a:r>
              <a:rPr lang="en-IN"/>
              <a:t>Climate change</a:t>
            </a:r>
            <a:endParaRPr/>
          </a:p>
          <a:p>
            <a:pPr marL="228600" lvl="0" indent="-228600" algn="l" rtl="0">
              <a:lnSpc>
                <a:spcPct val="90000"/>
              </a:lnSpc>
              <a:spcBef>
                <a:spcPts val="1000"/>
              </a:spcBef>
              <a:spcAft>
                <a:spcPts val="0"/>
              </a:spcAft>
              <a:buClr>
                <a:schemeClr val="dk1"/>
              </a:buClr>
              <a:buSzPts val="1440"/>
              <a:buChar char="°"/>
            </a:pPr>
            <a:r>
              <a:rPr lang="en-IN"/>
              <a:t>Poor health of entire populations</a:t>
            </a:r>
            <a:endParaRPr/>
          </a:p>
          <a:p>
            <a:pPr marL="228600" lvl="0" indent="-228600" algn="l" rtl="0">
              <a:lnSpc>
                <a:spcPct val="90000"/>
              </a:lnSpc>
              <a:spcBef>
                <a:spcPts val="1000"/>
              </a:spcBef>
              <a:spcAft>
                <a:spcPts val="0"/>
              </a:spcAft>
              <a:buClr>
                <a:schemeClr val="dk1"/>
              </a:buClr>
              <a:buSzPts val="1440"/>
              <a:buChar char="°"/>
            </a:pPr>
            <a:r>
              <a:rPr lang="en-IN"/>
              <a:t> Inappropriate use of Technology</a:t>
            </a:r>
            <a:endParaRPr/>
          </a:p>
          <a:p>
            <a:pPr marL="0" lvl="0" indent="0" algn="l" rtl="0">
              <a:lnSpc>
                <a:spcPct val="90000"/>
              </a:lnSpc>
              <a:spcBef>
                <a:spcPts val="1000"/>
              </a:spcBef>
              <a:spcAft>
                <a:spcPts val="0"/>
              </a:spcAft>
              <a:buClr>
                <a:schemeClr val="dk1"/>
              </a:buClr>
              <a:buSzPts val="1440"/>
              <a:buNone/>
            </a:pPr>
            <a:endParaRPr/>
          </a:p>
          <a:p>
            <a:pPr marL="228600" lvl="0" indent="-137160" algn="l" rtl="0">
              <a:lnSpc>
                <a:spcPct val="90000"/>
              </a:lnSpc>
              <a:spcBef>
                <a:spcPts val="1000"/>
              </a:spcBef>
              <a:spcAft>
                <a:spcPts val="0"/>
              </a:spcAft>
              <a:buClr>
                <a:schemeClr val="dk1"/>
              </a:buClr>
              <a:buSzPts val="1440"/>
              <a:buNone/>
            </a:pPr>
            <a:endParaRPr/>
          </a:p>
        </p:txBody>
      </p:sp>
      <p:pic>
        <p:nvPicPr>
          <p:cNvPr id="174" name="Google Shape;174;p2"/>
          <p:cNvPicPr preferRelativeResize="0">
            <a:picLocks noGrp="1"/>
          </p:cNvPicPr>
          <p:nvPr>
            <p:ph type="pic" idx="2"/>
          </p:nvPr>
        </p:nvPicPr>
        <p:blipFill rotWithShape="1">
          <a:blip r:embed="rId3">
            <a:alphaModFix/>
          </a:blip>
          <a:srcRect l="3544" r="3544"/>
          <a:stretch/>
        </p:blipFill>
        <p:spPr>
          <a:xfrm>
            <a:off x="720000" y="720000"/>
            <a:ext cx="7498800" cy="5382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
          <p:cNvSpPr txBox="1">
            <a:spLocks noGrp="1"/>
          </p:cNvSpPr>
          <p:nvPr>
            <p:ph type="title"/>
          </p:nvPr>
        </p:nvSpPr>
        <p:spPr>
          <a:xfrm>
            <a:off x="1172817" y="406876"/>
            <a:ext cx="2279373" cy="185861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3200"/>
              <a:buFont typeface="Garamond"/>
              <a:buNone/>
            </a:pPr>
            <a:r>
              <a:rPr lang="en-IN"/>
              <a:t> Lack of Education Opportunities</a:t>
            </a:r>
            <a:endParaRPr/>
          </a:p>
        </p:txBody>
      </p:sp>
      <p:sp>
        <p:nvSpPr>
          <p:cNvPr id="181" name="Google Shape;181;p3"/>
          <p:cNvSpPr txBox="1">
            <a:spLocks noGrp="1"/>
          </p:cNvSpPr>
          <p:nvPr>
            <p:ph type="body" idx="1"/>
          </p:nvPr>
        </p:nvSpPr>
        <p:spPr>
          <a:xfrm>
            <a:off x="4108361" y="1004552"/>
            <a:ext cx="6877318" cy="4468969"/>
          </a:xfrm>
          <a:prstGeom prst="rect">
            <a:avLst/>
          </a:prstGeom>
          <a:noFill/>
          <a:ln>
            <a:noFill/>
          </a:ln>
        </p:spPr>
        <p:txBody>
          <a:bodyPr spcFirstLastPara="1" wrap="square" lIns="91425" tIns="45700" rIns="91425" bIns="45700" anchor="ctr" anchorCtr="0">
            <a:normAutofit/>
          </a:bodyPr>
          <a:lstStyle/>
          <a:p>
            <a:pPr marL="0" lvl="0" indent="0" algn="ctr" rtl="0">
              <a:lnSpc>
                <a:spcPct val="70000"/>
              </a:lnSpc>
              <a:spcBef>
                <a:spcPts val="0"/>
              </a:spcBef>
              <a:spcAft>
                <a:spcPts val="0"/>
              </a:spcAft>
              <a:buClr>
                <a:schemeClr val="lt1"/>
              </a:buClr>
              <a:buSzPts val="2664"/>
              <a:buNone/>
            </a:pPr>
            <a:r>
              <a:rPr lang="en-IN" sz="3330"/>
              <a:t>Every child has the right to learn, But has it been fulfilled by the governments of the world. The answer is no due to various reasons such as lack of resources (money). Major effects of lack of education include poor health, lack of a voice, shorter lifespan, unemployment, exploitation and gender inequality. Without the education of people, a society cannot flourish or grow because it does not have the intelligence to build and maintain the society.</a:t>
            </a:r>
            <a:endParaRPr/>
          </a:p>
        </p:txBody>
      </p:sp>
      <p:pic>
        <p:nvPicPr>
          <p:cNvPr id="182" name="Google Shape;182;p3"/>
          <p:cNvPicPr preferRelativeResize="0">
            <a:picLocks noGrp="1"/>
          </p:cNvPicPr>
          <p:nvPr>
            <p:ph type="pic" idx="2"/>
          </p:nvPr>
        </p:nvPicPr>
        <p:blipFill rotWithShape="1">
          <a:blip r:embed="rId3">
            <a:alphaModFix/>
          </a:blip>
          <a:srcRect l="25674" r="25674"/>
          <a:stretch/>
        </p:blipFill>
        <p:spPr>
          <a:xfrm>
            <a:off x="1080000" y="2304000"/>
            <a:ext cx="2520000" cy="345435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4"/>
          <p:cNvSpPr txBox="1">
            <a:spLocks noGrp="1"/>
          </p:cNvSpPr>
          <p:nvPr>
            <p:ph type="title"/>
          </p:nvPr>
        </p:nvSpPr>
        <p:spPr>
          <a:xfrm>
            <a:off x="4104860" y="360000"/>
            <a:ext cx="4015409" cy="133068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400"/>
              <a:buFont typeface="Garamond"/>
              <a:buNone/>
            </a:pPr>
            <a:r>
              <a:rPr lang="en-IN"/>
              <a:t>Affect and Effect on countries</a:t>
            </a:r>
            <a:endParaRPr/>
          </a:p>
        </p:txBody>
      </p:sp>
      <p:grpSp>
        <p:nvGrpSpPr>
          <p:cNvPr id="189" name="Google Shape;189;p4"/>
          <p:cNvGrpSpPr/>
          <p:nvPr/>
        </p:nvGrpSpPr>
        <p:grpSpPr>
          <a:xfrm>
            <a:off x="1396214" y="2163574"/>
            <a:ext cx="9937193" cy="3619039"/>
            <a:chOff x="649239" y="231743"/>
            <a:chExt cx="9937193" cy="3619039"/>
          </a:xfrm>
        </p:grpSpPr>
        <p:sp>
          <p:nvSpPr>
            <p:cNvPr id="190" name="Google Shape;190;p4"/>
            <p:cNvSpPr/>
            <p:nvPr/>
          </p:nvSpPr>
          <p:spPr>
            <a:xfrm>
              <a:off x="649239" y="231743"/>
              <a:ext cx="7699989" cy="1269366"/>
            </a:xfrm>
            <a:prstGeom prst="rect">
              <a:avLst/>
            </a:prstGeom>
            <a:noFill/>
            <a:ln w="31750" cap="sq" cmpd="dbl">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4"/>
            <p:cNvSpPr txBox="1"/>
            <p:nvPr/>
          </p:nvSpPr>
          <p:spPr>
            <a:xfrm>
              <a:off x="686417" y="268921"/>
              <a:ext cx="6179901" cy="1195010"/>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IN" sz="1800" b="0" i="0" u="none" strike="noStrike" cap="none">
                  <a:solidFill>
                    <a:schemeClr val="lt1"/>
                  </a:solidFill>
                  <a:latin typeface="Garamond"/>
                  <a:ea typeface="Garamond"/>
                  <a:cs typeface="Garamond"/>
                  <a:sym typeface="Garamond"/>
                </a:rPr>
                <a:t>The top most affected countries are Chad, Central African Republic, Niger,  Guinea, Mali, Sudan, Benin, Yemen, Afghanistan and Liberia.</a:t>
              </a:r>
              <a:endParaRPr/>
            </a:p>
            <a:p>
              <a:pPr marL="0" marR="0" lvl="0" indent="0" algn="ctr" rtl="0">
                <a:lnSpc>
                  <a:spcPct val="100000"/>
                </a:lnSpc>
                <a:spcBef>
                  <a:spcPts val="63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92" name="Google Shape;192;p4"/>
            <p:cNvSpPr/>
            <p:nvPr/>
          </p:nvSpPr>
          <p:spPr>
            <a:xfrm>
              <a:off x="1587964" y="2117930"/>
              <a:ext cx="8998468" cy="1732852"/>
            </a:xfrm>
            <a:prstGeom prst="rect">
              <a:avLst/>
            </a:prstGeom>
            <a:noFill/>
            <a:ln w="31750" cap="sq" cmpd="dbl">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4"/>
            <p:cNvSpPr txBox="1"/>
            <p:nvPr/>
          </p:nvSpPr>
          <p:spPr>
            <a:xfrm>
              <a:off x="1638718" y="2168684"/>
              <a:ext cx="6182641" cy="1631344"/>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IN" sz="1800" b="0" i="0" u="none" strike="noStrike" cap="none">
                  <a:solidFill>
                    <a:schemeClr val="lt1"/>
                  </a:solidFill>
                  <a:latin typeface="Garamond"/>
                  <a:ea typeface="Garamond"/>
                  <a:cs typeface="Garamond"/>
                  <a:sym typeface="Garamond"/>
                </a:rPr>
                <a:t>Access to quality schools is a problem that’s felt the hardest in Africa. Nine out of 10 counties with the highest percentages of children who’ve never attended school were in Africa during the 2000s. The </a:t>
              </a:r>
              <a:r>
                <a:rPr lang="en-IN" sz="1800" b="1" i="0" u="none" strike="noStrike" cap="none">
                  <a:solidFill>
                    <a:schemeClr val="lt1"/>
                  </a:solidFill>
                  <a:latin typeface="Garamond"/>
                  <a:ea typeface="Garamond"/>
                  <a:cs typeface="Garamond"/>
                  <a:sym typeface="Garamond"/>
                </a:rPr>
                <a:t>lack</a:t>
              </a:r>
              <a:r>
                <a:rPr lang="en-IN" sz="1800" b="0" i="0" u="none" strike="noStrike" cap="none">
                  <a:solidFill>
                    <a:schemeClr val="lt1"/>
                  </a:solidFill>
                  <a:latin typeface="Garamond"/>
                  <a:ea typeface="Garamond"/>
                  <a:cs typeface="Garamond"/>
                  <a:sym typeface="Garamond"/>
                </a:rPr>
                <a:t> of schooling and </a:t>
              </a:r>
              <a:r>
                <a:rPr lang="en-IN" sz="1800" b="1" i="0" u="none" strike="noStrike" cap="none">
                  <a:solidFill>
                    <a:schemeClr val="lt1"/>
                  </a:solidFill>
                  <a:latin typeface="Garamond"/>
                  <a:ea typeface="Garamond"/>
                  <a:cs typeface="Garamond"/>
                  <a:sym typeface="Garamond"/>
                </a:rPr>
                <a:t>poor education</a:t>
              </a:r>
              <a:r>
                <a:rPr lang="en-IN" sz="1800" b="0" i="0" u="none" strike="noStrike" cap="none">
                  <a:solidFill>
                    <a:schemeClr val="lt1"/>
                  </a:solidFill>
                  <a:latin typeface="Garamond"/>
                  <a:ea typeface="Garamond"/>
                  <a:cs typeface="Garamond"/>
                  <a:sym typeface="Garamond"/>
                </a:rPr>
                <a:t> have negative effects on the population and country. The children leave school without having acquired the basics, which greatly impedes the social and economic development of these countries.</a:t>
              </a:r>
              <a:endParaRPr sz="1800" b="0" i="0" u="none" strike="noStrike" cap="none">
                <a:solidFill>
                  <a:schemeClr val="lt1"/>
                </a:solidFill>
                <a:latin typeface="Garamond"/>
                <a:ea typeface="Garamond"/>
                <a:cs typeface="Garamond"/>
                <a:sym typeface="Garamond"/>
              </a:endParaRPr>
            </a:p>
          </p:txBody>
        </p:sp>
        <p:sp>
          <p:nvSpPr>
            <p:cNvPr id="194" name="Google Shape;194;p4"/>
            <p:cNvSpPr/>
            <p:nvPr/>
          </p:nvSpPr>
          <p:spPr>
            <a:xfrm rot="5400000">
              <a:off x="7880708" y="1492612"/>
              <a:ext cx="521186" cy="521186"/>
            </a:xfrm>
            <a:prstGeom prst="homePlat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4"/>
            <p:cNvSpPr txBox="1"/>
            <p:nvPr/>
          </p:nvSpPr>
          <p:spPr>
            <a:xfrm rot="5400000">
              <a:off x="7945856" y="1427464"/>
              <a:ext cx="390890" cy="52118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None/>
              </a:pPr>
              <a:endParaRPr sz="1800" b="0" i="0" u="none" strike="noStrike" cap="none">
                <a:solidFill>
                  <a:schemeClr val="dk1"/>
                </a:solidFill>
                <a:latin typeface="Garamond"/>
                <a:ea typeface="Garamond"/>
                <a:cs typeface="Garamond"/>
                <a:sym typeface="Garamond"/>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5"/>
          <p:cNvSpPr txBox="1">
            <a:spLocks noGrp="1"/>
          </p:cNvSpPr>
          <p:nvPr>
            <p:ph type="ctrTitle"/>
          </p:nvPr>
        </p:nvSpPr>
        <p:spPr>
          <a:xfrm>
            <a:off x="7871790" y="1116871"/>
            <a:ext cx="3168000" cy="1291478"/>
          </a:xfrm>
          <a:prstGeom prst="rect">
            <a:avLst/>
          </a:prstGeom>
          <a:noFill/>
          <a:ln>
            <a:noFill/>
          </a:ln>
        </p:spPr>
        <p:txBody>
          <a:bodyPr spcFirstLastPara="1" wrap="square" lIns="0" tIns="0" rIns="0" bIns="0" anchor="b" anchorCtr="0">
            <a:normAutofit/>
          </a:bodyPr>
          <a:lstStyle/>
          <a:p>
            <a:pPr marL="0" lvl="0" indent="0" algn="ctr" rtl="0">
              <a:lnSpc>
                <a:spcPct val="80000"/>
              </a:lnSpc>
              <a:spcBef>
                <a:spcPts val="0"/>
              </a:spcBef>
              <a:spcAft>
                <a:spcPts val="0"/>
              </a:spcAft>
              <a:buClr>
                <a:schemeClr val="lt1"/>
              </a:buClr>
              <a:buSzPts val="4800"/>
              <a:buFont typeface="Garamond"/>
              <a:buNone/>
            </a:pPr>
            <a:r>
              <a:rPr lang="en-IN"/>
              <a:t>Effects on the world</a:t>
            </a:r>
            <a:endParaRPr/>
          </a:p>
        </p:txBody>
      </p:sp>
      <p:sp>
        <p:nvSpPr>
          <p:cNvPr id="202" name="Google Shape;202;p5"/>
          <p:cNvSpPr txBox="1">
            <a:spLocks noGrp="1"/>
          </p:cNvSpPr>
          <p:nvPr>
            <p:ph type="subTitle" idx="1"/>
          </p:nvPr>
        </p:nvSpPr>
        <p:spPr>
          <a:xfrm>
            <a:off x="7871790" y="2408350"/>
            <a:ext cx="3168000" cy="3525312"/>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480"/>
              <a:buNone/>
            </a:pPr>
            <a:r>
              <a:rPr lang="en-IN" sz="1850"/>
              <a:t>A lack of education is a big global problem. Especially in poor countries, many children suffer from educational inequality, which may in turn lead to several severe issues when these children turn into grownups.</a:t>
            </a:r>
            <a:endParaRPr/>
          </a:p>
          <a:p>
            <a:pPr marL="0" lvl="0" indent="0" algn="ctr" rtl="0">
              <a:lnSpc>
                <a:spcPct val="90000"/>
              </a:lnSpc>
              <a:spcBef>
                <a:spcPts val="1000"/>
              </a:spcBef>
              <a:spcAft>
                <a:spcPts val="0"/>
              </a:spcAft>
              <a:buClr>
                <a:schemeClr val="lt1"/>
              </a:buClr>
              <a:buSzPts val="1480"/>
              <a:buNone/>
            </a:pPr>
            <a:r>
              <a:rPr lang="en-IN" sz="1850"/>
              <a:t>Therefore, it is crucial to fight the problem of a lack of education on a global scale. By doing so, we can ensure a brighter future for many people worldwide.</a:t>
            </a:r>
            <a:endParaRPr/>
          </a:p>
          <a:p>
            <a:pPr marL="0" lvl="0" indent="0" algn="ctr" rtl="0">
              <a:lnSpc>
                <a:spcPct val="90000"/>
              </a:lnSpc>
              <a:spcBef>
                <a:spcPts val="1000"/>
              </a:spcBef>
              <a:spcAft>
                <a:spcPts val="0"/>
              </a:spcAft>
              <a:buClr>
                <a:schemeClr val="lt1"/>
              </a:buClr>
              <a:buSzPts val="1480"/>
              <a:buNone/>
            </a:pPr>
            <a:endParaRPr sz="1850"/>
          </a:p>
        </p:txBody>
      </p:sp>
      <p:pic>
        <p:nvPicPr>
          <p:cNvPr id="203" name="Google Shape;203;p5" descr="Inside of a shell"/>
          <p:cNvPicPr preferRelativeResize="0">
            <a:picLocks noGrp="1"/>
          </p:cNvPicPr>
          <p:nvPr>
            <p:ph type="pic" idx="2"/>
          </p:nvPr>
        </p:nvPicPr>
        <p:blipFill rotWithShape="1">
          <a:blip r:embed="rId3">
            <a:alphaModFix/>
          </a:blip>
          <a:srcRect/>
          <a:stretch/>
        </p:blipFill>
        <p:spPr>
          <a:xfrm>
            <a:off x="720000" y="720000"/>
            <a:ext cx="6818300" cy="5382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6"/>
          <p:cNvSpPr txBox="1">
            <a:spLocks noGrp="1"/>
          </p:cNvSpPr>
          <p:nvPr>
            <p:ph type="ctrTitle"/>
          </p:nvPr>
        </p:nvSpPr>
        <p:spPr>
          <a:xfrm>
            <a:off x="7871789" y="1825209"/>
            <a:ext cx="3168000" cy="1291478"/>
          </a:xfrm>
          <a:prstGeom prst="rect">
            <a:avLst/>
          </a:prstGeom>
          <a:noFill/>
          <a:ln>
            <a:noFill/>
          </a:ln>
        </p:spPr>
        <p:txBody>
          <a:bodyPr spcFirstLastPara="1" wrap="square" lIns="0" tIns="0" rIns="0" bIns="0" anchor="b" anchorCtr="0">
            <a:normAutofit/>
          </a:bodyPr>
          <a:lstStyle/>
          <a:p>
            <a:pPr marL="0" lvl="0" indent="0" algn="ctr" rtl="0">
              <a:lnSpc>
                <a:spcPct val="80000"/>
              </a:lnSpc>
              <a:spcBef>
                <a:spcPts val="0"/>
              </a:spcBef>
              <a:spcAft>
                <a:spcPts val="0"/>
              </a:spcAft>
              <a:buClr>
                <a:schemeClr val="lt1"/>
              </a:buClr>
              <a:buSzPts val="4320"/>
              <a:buFont typeface="Garamond"/>
              <a:buNone/>
            </a:pPr>
            <a:r>
              <a:rPr lang="en-IN" sz="4320"/>
              <a:t>How to eradicate Lack of Education? </a:t>
            </a:r>
            <a:endParaRPr sz="4320"/>
          </a:p>
        </p:txBody>
      </p:sp>
      <p:sp>
        <p:nvSpPr>
          <p:cNvPr id="210" name="Google Shape;210;p6"/>
          <p:cNvSpPr txBox="1">
            <a:spLocks noGrp="1"/>
          </p:cNvSpPr>
          <p:nvPr>
            <p:ph type="subTitle" idx="1"/>
          </p:nvPr>
        </p:nvSpPr>
        <p:spPr>
          <a:xfrm>
            <a:off x="7974820" y="3709116"/>
            <a:ext cx="3167999" cy="1906073"/>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a:t>The shortest way to implement education worldwide is through creativity and awareness.</a:t>
            </a:r>
            <a:endParaRPr/>
          </a:p>
        </p:txBody>
      </p:sp>
      <p:pic>
        <p:nvPicPr>
          <p:cNvPr id="211" name="Google Shape;211;p6"/>
          <p:cNvPicPr preferRelativeResize="0">
            <a:picLocks noGrp="1"/>
          </p:cNvPicPr>
          <p:nvPr>
            <p:ph type="pic" idx="2"/>
          </p:nvPr>
        </p:nvPicPr>
        <p:blipFill rotWithShape="1">
          <a:blip r:embed="rId3">
            <a:alphaModFix/>
          </a:blip>
          <a:srcRect l="4963" r="4962"/>
          <a:stretch/>
        </p:blipFill>
        <p:spPr>
          <a:xfrm>
            <a:off x="720000" y="720000"/>
            <a:ext cx="6818300" cy="5382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7"/>
          <p:cNvSpPr txBox="1">
            <a:spLocks noGrp="1"/>
          </p:cNvSpPr>
          <p:nvPr>
            <p:ph type="title"/>
          </p:nvPr>
        </p:nvSpPr>
        <p:spPr>
          <a:xfrm>
            <a:off x="1172817" y="406876"/>
            <a:ext cx="2279373" cy="185861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3200"/>
              <a:buFont typeface="Garamond"/>
              <a:buNone/>
            </a:pPr>
            <a:r>
              <a:rPr lang="en-IN"/>
              <a:t> Climate Change</a:t>
            </a:r>
            <a:endParaRPr/>
          </a:p>
        </p:txBody>
      </p:sp>
      <p:sp>
        <p:nvSpPr>
          <p:cNvPr id="218" name="Google Shape;218;p7"/>
          <p:cNvSpPr txBox="1">
            <a:spLocks noGrp="1"/>
          </p:cNvSpPr>
          <p:nvPr>
            <p:ph type="body" idx="1"/>
          </p:nvPr>
        </p:nvSpPr>
        <p:spPr>
          <a:xfrm>
            <a:off x="4108361" y="1004552"/>
            <a:ext cx="6877318" cy="4468969"/>
          </a:xfrm>
          <a:prstGeom prst="rect">
            <a:avLst/>
          </a:prstGeom>
          <a:noFill/>
          <a:ln>
            <a:noFill/>
          </a:ln>
        </p:spPr>
        <p:txBody>
          <a:bodyPr spcFirstLastPara="1" wrap="square" lIns="91425" tIns="45700" rIns="91425" bIns="45700" anchor="ctr" anchorCtr="0">
            <a:normAutofit/>
          </a:bodyPr>
          <a:lstStyle/>
          <a:p>
            <a:pPr marL="0" lvl="0" indent="0" algn="ctr" rtl="0">
              <a:lnSpc>
                <a:spcPct val="70000"/>
              </a:lnSpc>
              <a:spcBef>
                <a:spcPts val="0"/>
              </a:spcBef>
              <a:spcAft>
                <a:spcPts val="0"/>
              </a:spcAft>
              <a:buClr>
                <a:schemeClr val="lt1"/>
              </a:buClr>
              <a:buSzPts val="2664"/>
              <a:buNone/>
            </a:pPr>
            <a:r>
              <a:rPr lang="en-IN" sz="3330"/>
              <a:t>Climate Change is the defining issue of our time and we are at a defining moment. From shifting weather patterns that threaten food production, to rising sea levels that increase the risk of catastrophic flooding, the impacts of climate change are global in scope and unprecedented in scale. Without drastic action today, adapting to these impacts in the future will be more difficult and costly.</a:t>
            </a:r>
            <a:endParaRPr sz="3330"/>
          </a:p>
        </p:txBody>
      </p:sp>
      <p:pic>
        <p:nvPicPr>
          <p:cNvPr id="219" name="Google Shape;219;p7"/>
          <p:cNvPicPr preferRelativeResize="0">
            <a:picLocks noGrp="1"/>
          </p:cNvPicPr>
          <p:nvPr>
            <p:ph type="pic" idx="2"/>
          </p:nvPr>
        </p:nvPicPr>
        <p:blipFill rotWithShape="1">
          <a:blip r:embed="rId3">
            <a:alphaModFix/>
          </a:blip>
          <a:srcRect l="27751" r="27750"/>
          <a:stretch/>
        </p:blipFill>
        <p:spPr>
          <a:xfrm>
            <a:off x="1080000" y="2304000"/>
            <a:ext cx="2520000" cy="345435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8"/>
          <p:cNvSpPr txBox="1">
            <a:spLocks noGrp="1"/>
          </p:cNvSpPr>
          <p:nvPr>
            <p:ph type="title"/>
          </p:nvPr>
        </p:nvSpPr>
        <p:spPr>
          <a:xfrm>
            <a:off x="4104860" y="360000"/>
            <a:ext cx="4015409" cy="133068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400"/>
              <a:buFont typeface="Garamond"/>
              <a:buNone/>
            </a:pPr>
            <a:r>
              <a:rPr lang="en-IN"/>
              <a:t>Affect and Effect on countries</a:t>
            </a:r>
            <a:endParaRPr/>
          </a:p>
        </p:txBody>
      </p:sp>
      <p:grpSp>
        <p:nvGrpSpPr>
          <p:cNvPr id="226" name="Google Shape;226;p8"/>
          <p:cNvGrpSpPr/>
          <p:nvPr/>
        </p:nvGrpSpPr>
        <p:grpSpPr>
          <a:xfrm>
            <a:off x="1396214" y="2163574"/>
            <a:ext cx="9937193" cy="3619039"/>
            <a:chOff x="649239" y="231743"/>
            <a:chExt cx="9937193" cy="3619039"/>
          </a:xfrm>
        </p:grpSpPr>
        <p:sp>
          <p:nvSpPr>
            <p:cNvPr id="227" name="Google Shape;227;p8"/>
            <p:cNvSpPr/>
            <p:nvPr/>
          </p:nvSpPr>
          <p:spPr>
            <a:xfrm>
              <a:off x="649239" y="231743"/>
              <a:ext cx="7699989" cy="1269366"/>
            </a:xfrm>
            <a:prstGeom prst="rect">
              <a:avLst/>
            </a:prstGeom>
            <a:noFill/>
            <a:ln w="31750" cap="sq" cmpd="dbl">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8"/>
            <p:cNvSpPr txBox="1"/>
            <p:nvPr/>
          </p:nvSpPr>
          <p:spPr>
            <a:xfrm>
              <a:off x="686417" y="268921"/>
              <a:ext cx="6179901" cy="1195010"/>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IN" sz="1800" b="0" i="0" u="none" strike="noStrike" cap="none">
                  <a:solidFill>
                    <a:schemeClr val="lt1"/>
                  </a:solidFill>
                  <a:latin typeface="Garamond"/>
                  <a:ea typeface="Garamond"/>
                  <a:cs typeface="Garamond"/>
                  <a:sym typeface="Garamond"/>
                </a:rPr>
                <a:t>The top most affected countries are Lagos Nigeria, Haiti, Yemen, UAE, Philippines, Kiribati.</a:t>
              </a:r>
              <a:endParaRPr/>
            </a:p>
            <a:p>
              <a:pPr marL="0" marR="0" lvl="0" indent="0" algn="ctr" rtl="0">
                <a:lnSpc>
                  <a:spcPct val="100000"/>
                </a:lnSpc>
                <a:spcBef>
                  <a:spcPts val="63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29" name="Google Shape;229;p8"/>
            <p:cNvSpPr/>
            <p:nvPr/>
          </p:nvSpPr>
          <p:spPr>
            <a:xfrm>
              <a:off x="1587964" y="2117930"/>
              <a:ext cx="8998468" cy="1732852"/>
            </a:xfrm>
            <a:prstGeom prst="rect">
              <a:avLst/>
            </a:prstGeom>
            <a:noFill/>
            <a:ln w="31750" cap="sq" cmpd="dbl">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8"/>
            <p:cNvSpPr txBox="1"/>
            <p:nvPr/>
          </p:nvSpPr>
          <p:spPr>
            <a:xfrm>
              <a:off x="1638718" y="2168684"/>
              <a:ext cx="6182641" cy="1631344"/>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IN" sz="1800" b="0" i="0" u="none" strike="noStrike" cap="none">
                  <a:solidFill>
                    <a:schemeClr val="lt1"/>
                  </a:solidFill>
                  <a:latin typeface="Garamond"/>
                  <a:ea typeface="Garamond"/>
                  <a:cs typeface="Garamond"/>
                  <a:sym typeface="Garamond"/>
                </a:rPr>
                <a:t>Climate change is expected to affect every country in the world, but its impact will not be felt equally across all regions and some will be worse hit than others because of a range of different threats. Developing countries, places with widespread poverty, and countries with ineffective governments sometimes face the gravest risks from the changing climate, and are usually poorly equipped to find ways to prepare for and prevent environmental threats.</a:t>
              </a:r>
              <a:endParaRPr sz="1800" b="0" i="0" u="none" strike="noStrike" cap="none">
                <a:solidFill>
                  <a:schemeClr val="lt1"/>
                </a:solidFill>
                <a:latin typeface="Garamond"/>
                <a:ea typeface="Garamond"/>
                <a:cs typeface="Garamond"/>
                <a:sym typeface="Garamond"/>
              </a:endParaRPr>
            </a:p>
          </p:txBody>
        </p:sp>
        <p:sp>
          <p:nvSpPr>
            <p:cNvPr id="231" name="Google Shape;231;p8"/>
            <p:cNvSpPr/>
            <p:nvPr/>
          </p:nvSpPr>
          <p:spPr>
            <a:xfrm rot="5400000">
              <a:off x="7880708" y="1492612"/>
              <a:ext cx="521186" cy="521186"/>
            </a:xfrm>
            <a:prstGeom prst="homePlat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8"/>
            <p:cNvSpPr txBox="1"/>
            <p:nvPr/>
          </p:nvSpPr>
          <p:spPr>
            <a:xfrm rot="5400000">
              <a:off x="7945856" y="1427464"/>
              <a:ext cx="390890" cy="52118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None/>
              </a:pPr>
              <a:endParaRPr sz="1800" b="0" i="0" u="none" strike="noStrike" cap="none">
                <a:solidFill>
                  <a:schemeClr val="dk1"/>
                </a:solidFill>
                <a:latin typeface="Garamond"/>
                <a:ea typeface="Garamond"/>
                <a:cs typeface="Garamond"/>
                <a:sym typeface="Garamond"/>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9"/>
          <p:cNvSpPr txBox="1">
            <a:spLocks noGrp="1"/>
          </p:cNvSpPr>
          <p:nvPr>
            <p:ph type="ctrTitle"/>
          </p:nvPr>
        </p:nvSpPr>
        <p:spPr>
          <a:xfrm>
            <a:off x="7871790" y="1116871"/>
            <a:ext cx="3168000" cy="1291478"/>
          </a:xfrm>
          <a:prstGeom prst="rect">
            <a:avLst/>
          </a:prstGeom>
          <a:noFill/>
          <a:ln>
            <a:noFill/>
          </a:ln>
        </p:spPr>
        <p:txBody>
          <a:bodyPr spcFirstLastPara="1" wrap="square" lIns="0" tIns="0" rIns="0" bIns="0" anchor="b" anchorCtr="0">
            <a:normAutofit/>
          </a:bodyPr>
          <a:lstStyle/>
          <a:p>
            <a:pPr marL="0" lvl="0" indent="0" algn="ctr" rtl="0">
              <a:lnSpc>
                <a:spcPct val="80000"/>
              </a:lnSpc>
              <a:spcBef>
                <a:spcPts val="0"/>
              </a:spcBef>
              <a:spcAft>
                <a:spcPts val="0"/>
              </a:spcAft>
              <a:buClr>
                <a:schemeClr val="lt1"/>
              </a:buClr>
              <a:buSzPts val="4800"/>
              <a:buFont typeface="Garamond"/>
              <a:buNone/>
            </a:pPr>
            <a:r>
              <a:rPr lang="en-IN"/>
              <a:t>Effects on the world</a:t>
            </a:r>
            <a:endParaRPr/>
          </a:p>
        </p:txBody>
      </p:sp>
      <p:sp>
        <p:nvSpPr>
          <p:cNvPr id="239" name="Google Shape;239;p9"/>
          <p:cNvSpPr txBox="1">
            <a:spLocks noGrp="1"/>
          </p:cNvSpPr>
          <p:nvPr>
            <p:ph type="subTitle" idx="1"/>
          </p:nvPr>
        </p:nvSpPr>
        <p:spPr>
          <a:xfrm>
            <a:off x="7871790" y="2408350"/>
            <a:ext cx="3168000" cy="3525312"/>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b="1"/>
              <a:t>Climate change</a:t>
            </a:r>
            <a:r>
              <a:rPr lang="en-IN"/>
              <a:t> is having serious </a:t>
            </a:r>
            <a:r>
              <a:rPr lang="en-IN" b="1"/>
              <a:t>impacts</a:t>
            </a:r>
            <a:r>
              <a:rPr lang="en-IN"/>
              <a:t> on the </a:t>
            </a:r>
            <a:r>
              <a:rPr lang="en-IN" b="1"/>
              <a:t>world's</a:t>
            </a:r>
            <a:r>
              <a:rPr lang="en-IN"/>
              <a:t> water systems through more flooding and droughts. Warmer air can hold a higher water content, which makes rainfall patterns more extreme. Rivers and lakes supply drinking water for people and animals and are a vital resource for farming and industry.</a:t>
            </a:r>
            <a:endParaRPr/>
          </a:p>
        </p:txBody>
      </p:sp>
      <p:pic>
        <p:nvPicPr>
          <p:cNvPr id="240" name="Google Shape;240;p9" descr="Inside of a shell"/>
          <p:cNvPicPr preferRelativeResize="0">
            <a:picLocks noGrp="1"/>
          </p:cNvPicPr>
          <p:nvPr>
            <p:ph type="pic" idx="2"/>
          </p:nvPr>
        </p:nvPicPr>
        <p:blipFill rotWithShape="1">
          <a:blip r:embed="rId3">
            <a:alphaModFix/>
          </a:blip>
          <a:srcRect/>
          <a:stretch/>
        </p:blipFill>
        <p:spPr>
          <a:xfrm>
            <a:off x="720000" y="720000"/>
            <a:ext cx="6818300" cy="5382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0"/>
          <p:cNvSpPr txBox="1">
            <a:spLocks noGrp="1"/>
          </p:cNvSpPr>
          <p:nvPr>
            <p:ph type="ctrTitle"/>
          </p:nvPr>
        </p:nvSpPr>
        <p:spPr>
          <a:xfrm>
            <a:off x="7871789" y="1825209"/>
            <a:ext cx="3168000" cy="1291478"/>
          </a:xfrm>
          <a:prstGeom prst="rect">
            <a:avLst/>
          </a:prstGeom>
          <a:noFill/>
          <a:ln>
            <a:noFill/>
          </a:ln>
        </p:spPr>
        <p:txBody>
          <a:bodyPr spcFirstLastPara="1" wrap="square" lIns="0" tIns="0" rIns="0" bIns="0" anchor="b" anchorCtr="0">
            <a:normAutofit/>
          </a:bodyPr>
          <a:lstStyle/>
          <a:p>
            <a:pPr marL="0" lvl="0" indent="0" algn="ctr" rtl="0">
              <a:lnSpc>
                <a:spcPct val="80000"/>
              </a:lnSpc>
              <a:spcBef>
                <a:spcPts val="0"/>
              </a:spcBef>
              <a:spcAft>
                <a:spcPts val="0"/>
              </a:spcAft>
              <a:buClr>
                <a:schemeClr val="lt1"/>
              </a:buClr>
              <a:buSzPts val="4320"/>
              <a:buFont typeface="Garamond"/>
              <a:buNone/>
            </a:pPr>
            <a:r>
              <a:rPr lang="en-IN" sz="4320"/>
              <a:t>Climate change impacts</a:t>
            </a:r>
            <a:endParaRPr sz="4320"/>
          </a:p>
        </p:txBody>
      </p:sp>
      <p:sp>
        <p:nvSpPr>
          <p:cNvPr id="247" name="Google Shape;247;p10"/>
          <p:cNvSpPr txBox="1">
            <a:spLocks noGrp="1"/>
          </p:cNvSpPr>
          <p:nvPr>
            <p:ph type="subTitle" idx="1"/>
          </p:nvPr>
        </p:nvSpPr>
        <p:spPr>
          <a:xfrm>
            <a:off x="7974820" y="3709116"/>
            <a:ext cx="3167999" cy="1906073"/>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a:t>Given are the impacts of climate change which should be eradicated.</a:t>
            </a:r>
            <a:endParaRPr/>
          </a:p>
        </p:txBody>
      </p:sp>
      <p:pic>
        <p:nvPicPr>
          <p:cNvPr id="248" name="Google Shape;248;p10"/>
          <p:cNvPicPr preferRelativeResize="0">
            <a:picLocks noGrp="1"/>
          </p:cNvPicPr>
          <p:nvPr>
            <p:ph type="pic" idx="2"/>
          </p:nvPr>
        </p:nvPicPr>
        <p:blipFill rotWithShape="1">
          <a:blip r:embed="rId3">
            <a:alphaModFix/>
          </a:blip>
          <a:srcRect l="11160" r="11159"/>
          <a:stretch/>
        </p:blipFill>
        <p:spPr>
          <a:xfrm>
            <a:off x="720000" y="720000"/>
            <a:ext cx="6818300" cy="5382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1"/>
          <p:cNvSpPr txBox="1">
            <a:spLocks noGrp="1"/>
          </p:cNvSpPr>
          <p:nvPr>
            <p:ph type="title"/>
          </p:nvPr>
        </p:nvSpPr>
        <p:spPr>
          <a:xfrm>
            <a:off x="1172817" y="406876"/>
            <a:ext cx="2279373" cy="185861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3200"/>
              <a:buFont typeface="Garamond"/>
              <a:buNone/>
            </a:pPr>
            <a:r>
              <a:rPr lang="en-IN"/>
              <a:t>Poor health of entire populations</a:t>
            </a:r>
            <a:endParaRPr/>
          </a:p>
        </p:txBody>
      </p:sp>
      <p:sp>
        <p:nvSpPr>
          <p:cNvPr id="255" name="Google Shape;255;p11"/>
          <p:cNvSpPr txBox="1">
            <a:spLocks noGrp="1"/>
          </p:cNvSpPr>
          <p:nvPr>
            <p:ph type="body" idx="1"/>
          </p:nvPr>
        </p:nvSpPr>
        <p:spPr>
          <a:xfrm>
            <a:off x="4108361" y="1004552"/>
            <a:ext cx="6877318" cy="4468969"/>
          </a:xfrm>
          <a:prstGeom prst="rect">
            <a:avLst/>
          </a:prstGeom>
          <a:noFill/>
          <a:ln>
            <a:noFill/>
          </a:ln>
        </p:spPr>
        <p:txBody>
          <a:bodyPr spcFirstLastPara="1" wrap="square" lIns="91425" tIns="45700" rIns="91425" bIns="45700" anchor="ctr" anchorCtr="0">
            <a:normAutofit/>
          </a:bodyPr>
          <a:lstStyle/>
          <a:p>
            <a:pPr marL="0" lvl="0" indent="0" algn="ctr" rtl="0">
              <a:lnSpc>
                <a:spcPct val="80000"/>
              </a:lnSpc>
              <a:spcBef>
                <a:spcPts val="0"/>
              </a:spcBef>
              <a:spcAft>
                <a:spcPts val="0"/>
              </a:spcAft>
              <a:buClr>
                <a:schemeClr val="lt1"/>
              </a:buClr>
              <a:buSzPts val="2880"/>
              <a:buNone/>
            </a:pPr>
            <a:r>
              <a:rPr lang="en-IN"/>
              <a:t>Poverty is both a cause and a consequence of poor</a:t>
            </a:r>
            <a:r>
              <a:rPr lang="en-IN" b="1"/>
              <a:t> </a:t>
            </a:r>
            <a:r>
              <a:rPr lang="en-IN"/>
              <a:t>health. Poverty increases the chances of poor</a:t>
            </a:r>
            <a:r>
              <a:rPr lang="en-IN" b="1"/>
              <a:t> </a:t>
            </a:r>
            <a:r>
              <a:rPr lang="en-IN"/>
              <a:t>health. </a:t>
            </a:r>
            <a:r>
              <a:rPr lang="en-IN" b="1"/>
              <a:t>Poor health</a:t>
            </a:r>
            <a:r>
              <a:rPr lang="en-IN"/>
              <a:t>, in turn, traps communities in poverty. Infectious and neglected tropical diseases kill and weaken millions of the poorest and most vulnerable people each year.</a:t>
            </a:r>
            <a:endParaRPr/>
          </a:p>
        </p:txBody>
      </p:sp>
      <p:pic>
        <p:nvPicPr>
          <p:cNvPr id="256" name="Google Shape;256;p11"/>
          <p:cNvPicPr preferRelativeResize="0">
            <a:picLocks noGrp="1"/>
          </p:cNvPicPr>
          <p:nvPr>
            <p:ph type="pic" idx="2"/>
          </p:nvPr>
        </p:nvPicPr>
        <p:blipFill rotWithShape="1">
          <a:blip r:embed="rId3">
            <a:alphaModFix/>
          </a:blip>
          <a:srcRect l="29475" r="29475"/>
          <a:stretch/>
        </p:blipFill>
        <p:spPr>
          <a:xfrm>
            <a:off x="875763" y="2304000"/>
            <a:ext cx="3065171" cy="345435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2"/>
          <p:cNvSpPr txBox="1">
            <a:spLocks noGrp="1"/>
          </p:cNvSpPr>
          <p:nvPr>
            <p:ph type="title"/>
          </p:nvPr>
        </p:nvSpPr>
        <p:spPr>
          <a:xfrm>
            <a:off x="4104860" y="360000"/>
            <a:ext cx="4015409" cy="133068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400"/>
              <a:buFont typeface="Garamond"/>
              <a:buNone/>
            </a:pPr>
            <a:r>
              <a:rPr lang="en-IN"/>
              <a:t>Affect and Effect on countries</a:t>
            </a:r>
            <a:endParaRPr/>
          </a:p>
        </p:txBody>
      </p:sp>
      <p:grpSp>
        <p:nvGrpSpPr>
          <p:cNvPr id="263" name="Google Shape;263;p12"/>
          <p:cNvGrpSpPr/>
          <p:nvPr/>
        </p:nvGrpSpPr>
        <p:grpSpPr>
          <a:xfrm>
            <a:off x="1210621" y="1983348"/>
            <a:ext cx="10122786" cy="3799265"/>
            <a:chOff x="463646" y="51517"/>
            <a:chExt cx="10122786" cy="3799265"/>
          </a:xfrm>
        </p:grpSpPr>
        <p:sp>
          <p:nvSpPr>
            <p:cNvPr id="264" name="Google Shape;264;p12"/>
            <p:cNvSpPr/>
            <p:nvPr/>
          </p:nvSpPr>
          <p:spPr>
            <a:xfrm>
              <a:off x="463646" y="51517"/>
              <a:ext cx="8071175" cy="1629816"/>
            </a:xfrm>
            <a:prstGeom prst="rect">
              <a:avLst/>
            </a:prstGeom>
            <a:noFill/>
            <a:ln w="31750" cap="sq" cmpd="dbl">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2"/>
            <p:cNvSpPr txBox="1"/>
            <p:nvPr/>
          </p:nvSpPr>
          <p:spPr>
            <a:xfrm>
              <a:off x="511382" y="99253"/>
              <a:ext cx="6460279" cy="1534344"/>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IN" sz="1800" b="0" i="0" u="none" strike="noStrike" cap="none">
                  <a:solidFill>
                    <a:schemeClr val="lt1"/>
                  </a:solidFill>
                  <a:latin typeface="Garamond"/>
                  <a:ea typeface="Garamond"/>
                  <a:cs typeface="Garamond"/>
                  <a:sym typeface="Garamond"/>
                </a:rPr>
                <a:t>The top most affected countries are Sub-Saharan Africa and South Asia are the most affected by this issue. In these regions, five countries</a:t>
              </a:r>
              <a:r>
                <a:rPr lang="en-IN" sz="1800" b="1" i="0" u="none" strike="noStrike" cap="none">
                  <a:solidFill>
                    <a:schemeClr val="lt1"/>
                  </a:solidFill>
                  <a:latin typeface="Garamond"/>
                  <a:ea typeface="Garamond"/>
                  <a:cs typeface="Garamond"/>
                  <a:sym typeface="Garamond"/>
                </a:rPr>
                <a:t> </a:t>
              </a:r>
              <a:r>
                <a:rPr lang="en-IN" sz="1800" b="0" i="0" u="none" strike="noStrike" cap="none">
                  <a:solidFill>
                    <a:schemeClr val="lt1"/>
                  </a:solidFill>
                  <a:latin typeface="Garamond"/>
                  <a:ea typeface="Garamond"/>
                  <a:cs typeface="Garamond"/>
                  <a:sym typeface="Garamond"/>
                </a:rPr>
                <a:t>namely India, Nigeria, Democratic Republic of Congo, Pakistan and Ethiopia account for over half of deaths worldwide.</a:t>
              </a:r>
              <a:endParaRPr sz="1800" b="0" i="0" u="none" strike="noStrike" cap="none">
                <a:solidFill>
                  <a:schemeClr val="lt1"/>
                </a:solidFill>
                <a:latin typeface="Garamond"/>
                <a:ea typeface="Garamond"/>
                <a:cs typeface="Garamond"/>
                <a:sym typeface="Garamond"/>
              </a:endParaRPr>
            </a:p>
            <a:p>
              <a:pPr marL="0" marR="0" lvl="0" indent="0" algn="ctr" rtl="0">
                <a:lnSpc>
                  <a:spcPct val="100000"/>
                </a:lnSpc>
                <a:spcBef>
                  <a:spcPts val="63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66" name="Google Shape;266;p12"/>
            <p:cNvSpPr/>
            <p:nvPr/>
          </p:nvSpPr>
          <p:spPr>
            <a:xfrm>
              <a:off x="1587964" y="2117930"/>
              <a:ext cx="8998468" cy="1732852"/>
            </a:xfrm>
            <a:prstGeom prst="rect">
              <a:avLst/>
            </a:prstGeom>
            <a:noFill/>
            <a:ln w="31750" cap="sq" cmpd="dbl">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2"/>
            <p:cNvSpPr txBox="1"/>
            <p:nvPr/>
          </p:nvSpPr>
          <p:spPr>
            <a:xfrm>
              <a:off x="1638718" y="2168684"/>
              <a:ext cx="6182641" cy="1631344"/>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IN" sz="1800" b="0" i="0" u="none" strike="noStrike" cap="none">
                  <a:solidFill>
                    <a:schemeClr val="lt1"/>
                  </a:solidFill>
                  <a:latin typeface="Garamond"/>
                  <a:ea typeface="Garamond"/>
                  <a:cs typeface="Garamond"/>
                  <a:sym typeface="Garamond"/>
                </a:rPr>
                <a:t>In many countries the populations do not benefit from health coverage. Thus, they do not have access to healthcare that remains beyond their means. Some must save up for years before being able to see a doctor or a specialist. Additionally, the large pharmaceutical companies because of their medicines’ extreme prices compound the precarious situation of the populations at risk.  These are the people most in need of the medicine.</a:t>
              </a:r>
              <a:endParaRPr sz="1800" b="0" i="0" u="none" strike="noStrike" cap="none">
                <a:solidFill>
                  <a:schemeClr val="lt1"/>
                </a:solidFill>
                <a:latin typeface="Garamond"/>
                <a:ea typeface="Garamond"/>
                <a:cs typeface="Garamond"/>
                <a:sym typeface="Garamond"/>
              </a:endParaRPr>
            </a:p>
          </p:txBody>
        </p:sp>
        <p:sp>
          <p:nvSpPr>
            <p:cNvPr id="268" name="Google Shape;268;p12"/>
            <p:cNvSpPr/>
            <p:nvPr/>
          </p:nvSpPr>
          <p:spPr>
            <a:xfrm rot="5400000">
              <a:off x="8524655" y="1672919"/>
              <a:ext cx="521186" cy="521186"/>
            </a:xfrm>
            <a:prstGeom prst="homePlat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2"/>
            <p:cNvSpPr txBox="1"/>
            <p:nvPr/>
          </p:nvSpPr>
          <p:spPr>
            <a:xfrm rot="5400000">
              <a:off x="8589803" y="1607771"/>
              <a:ext cx="390890" cy="52118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None/>
              </a:pPr>
              <a:endParaRPr sz="1800" b="0" i="0" u="none" strike="noStrike" cap="none">
                <a:solidFill>
                  <a:schemeClr val="dk1"/>
                </a:solidFill>
                <a:latin typeface="Garamond"/>
                <a:ea typeface="Garamond"/>
                <a:cs typeface="Garamond"/>
                <a:sym typeface="Garamond"/>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3"/>
          <p:cNvSpPr txBox="1">
            <a:spLocks noGrp="1"/>
          </p:cNvSpPr>
          <p:nvPr>
            <p:ph type="ctrTitle"/>
          </p:nvPr>
        </p:nvSpPr>
        <p:spPr>
          <a:xfrm>
            <a:off x="7871790" y="1116871"/>
            <a:ext cx="3168000" cy="1291478"/>
          </a:xfrm>
          <a:prstGeom prst="rect">
            <a:avLst/>
          </a:prstGeom>
          <a:noFill/>
          <a:ln>
            <a:noFill/>
          </a:ln>
        </p:spPr>
        <p:txBody>
          <a:bodyPr spcFirstLastPara="1" wrap="square" lIns="0" tIns="0" rIns="0" bIns="0" anchor="b" anchorCtr="0">
            <a:normAutofit/>
          </a:bodyPr>
          <a:lstStyle/>
          <a:p>
            <a:pPr marL="0" lvl="0" indent="0" algn="ctr" rtl="0">
              <a:lnSpc>
                <a:spcPct val="80000"/>
              </a:lnSpc>
              <a:spcBef>
                <a:spcPts val="0"/>
              </a:spcBef>
              <a:spcAft>
                <a:spcPts val="0"/>
              </a:spcAft>
              <a:buClr>
                <a:schemeClr val="lt1"/>
              </a:buClr>
              <a:buSzPts val="4800"/>
              <a:buFont typeface="Garamond"/>
              <a:buNone/>
            </a:pPr>
            <a:r>
              <a:rPr lang="en-IN"/>
              <a:t>Effects on the world</a:t>
            </a:r>
            <a:endParaRPr/>
          </a:p>
        </p:txBody>
      </p:sp>
      <p:sp>
        <p:nvSpPr>
          <p:cNvPr id="276" name="Google Shape;276;p13"/>
          <p:cNvSpPr txBox="1">
            <a:spLocks noGrp="1"/>
          </p:cNvSpPr>
          <p:nvPr>
            <p:ph type="subTitle" idx="1"/>
          </p:nvPr>
        </p:nvSpPr>
        <p:spPr>
          <a:xfrm>
            <a:off x="7871790" y="2408350"/>
            <a:ext cx="3168000" cy="3525312"/>
          </a:xfrm>
          <a:prstGeom prst="rect">
            <a:avLst/>
          </a:prstGeom>
          <a:noFill/>
          <a:ln>
            <a:noFill/>
          </a:ln>
        </p:spPr>
        <p:txBody>
          <a:bodyPr spcFirstLastPara="1" wrap="square" lIns="0" tIns="0" rIns="0" bIns="0" anchor="t" anchorCtr="0">
            <a:normAutofit/>
          </a:bodyPr>
          <a:lstStyle/>
          <a:p>
            <a:pPr marL="0" lvl="0" indent="0" algn="ctr" rtl="0">
              <a:lnSpc>
                <a:spcPct val="80000"/>
              </a:lnSpc>
              <a:spcBef>
                <a:spcPts val="0"/>
              </a:spcBef>
              <a:spcAft>
                <a:spcPts val="0"/>
              </a:spcAft>
              <a:buClr>
                <a:schemeClr val="lt1"/>
              </a:buClr>
              <a:buSzPts val="1600"/>
              <a:buNone/>
            </a:pPr>
            <a:r>
              <a:rPr lang="en-IN"/>
              <a:t>A </a:t>
            </a:r>
            <a:r>
              <a:rPr lang="en-IN" b="1"/>
              <a:t>healthy population</a:t>
            </a:r>
            <a:r>
              <a:rPr lang="en-IN"/>
              <a:t> is essential for economic development. The poorest people on the planet tend to suffer most from the health effects from exposures to environmental hazards like air pollution and impure water. In turn, disease and disability related to polluted environments slows and blocks economic development.</a:t>
            </a:r>
            <a:endParaRPr/>
          </a:p>
        </p:txBody>
      </p:sp>
      <p:pic>
        <p:nvPicPr>
          <p:cNvPr id="277" name="Google Shape;277;p13" descr="Inside of a shell"/>
          <p:cNvPicPr preferRelativeResize="0">
            <a:picLocks noGrp="1"/>
          </p:cNvPicPr>
          <p:nvPr>
            <p:ph type="pic" idx="2"/>
          </p:nvPr>
        </p:nvPicPr>
        <p:blipFill rotWithShape="1">
          <a:blip r:embed="rId3">
            <a:alphaModFix/>
          </a:blip>
          <a:srcRect/>
          <a:stretch/>
        </p:blipFill>
        <p:spPr>
          <a:xfrm>
            <a:off x="720000" y="720000"/>
            <a:ext cx="6818300" cy="5382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4"/>
          <p:cNvSpPr txBox="1">
            <a:spLocks noGrp="1"/>
          </p:cNvSpPr>
          <p:nvPr>
            <p:ph type="ctrTitle"/>
          </p:nvPr>
        </p:nvSpPr>
        <p:spPr>
          <a:xfrm>
            <a:off x="7871789" y="1825209"/>
            <a:ext cx="3168000" cy="1291478"/>
          </a:xfrm>
          <a:prstGeom prst="rect">
            <a:avLst/>
          </a:prstGeom>
          <a:noFill/>
          <a:ln>
            <a:noFill/>
          </a:ln>
        </p:spPr>
        <p:txBody>
          <a:bodyPr spcFirstLastPara="1" wrap="square" lIns="0" tIns="0" rIns="0" bIns="0" anchor="b" anchorCtr="0">
            <a:normAutofit/>
          </a:bodyPr>
          <a:lstStyle/>
          <a:p>
            <a:pPr marL="0" lvl="0" indent="0" algn="ctr" rtl="0">
              <a:lnSpc>
                <a:spcPct val="80000"/>
              </a:lnSpc>
              <a:spcBef>
                <a:spcPts val="0"/>
              </a:spcBef>
              <a:spcAft>
                <a:spcPts val="0"/>
              </a:spcAft>
              <a:buClr>
                <a:schemeClr val="lt1"/>
              </a:buClr>
              <a:buSzPts val="4800"/>
              <a:buFont typeface="Garamond"/>
              <a:buNone/>
            </a:pPr>
            <a:r>
              <a:rPr lang="en-IN"/>
              <a:t>Health hazards</a:t>
            </a:r>
            <a:endParaRPr/>
          </a:p>
        </p:txBody>
      </p:sp>
      <p:sp>
        <p:nvSpPr>
          <p:cNvPr id="284" name="Google Shape;284;p14"/>
          <p:cNvSpPr txBox="1">
            <a:spLocks noGrp="1"/>
          </p:cNvSpPr>
          <p:nvPr>
            <p:ph type="subTitle" idx="1"/>
          </p:nvPr>
        </p:nvSpPr>
        <p:spPr>
          <a:xfrm>
            <a:off x="7974820" y="3709116"/>
            <a:ext cx="3167999" cy="1906073"/>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a:t>This picture shows the level of contribution of elements to health hazards.</a:t>
            </a:r>
            <a:endParaRPr/>
          </a:p>
        </p:txBody>
      </p:sp>
      <p:pic>
        <p:nvPicPr>
          <p:cNvPr id="285" name="Google Shape;285;p14"/>
          <p:cNvPicPr preferRelativeResize="0">
            <a:picLocks noGrp="1"/>
          </p:cNvPicPr>
          <p:nvPr>
            <p:ph type="pic" idx="2"/>
          </p:nvPr>
        </p:nvPicPr>
        <p:blipFill rotWithShape="1">
          <a:blip r:embed="rId3">
            <a:alphaModFix/>
          </a:blip>
          <a:srcRect l="3068" r="3067"/>
          <a:stretch/>
        </p:blipFill>
        <p:spPr>
          <a:xfrm>
            <a:off x="720000" y="719999"/>
            <a:ext cx="6818300" cy="54232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5"/>
          <p:cNvSpPr txBox="1">
            <a:spLocks noGrp="1"/>
          </p:cNvSpPr>
          <p:nvPr>
            <p:ph type="title"/>
          </p:nvPr>
        </p:nvSpPr>
        <p:spPr>
          <a:xfrm>
            <a:off x="1172817" y="406876"/>
            <a:ext cx="2279373" cy="185861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3200"/>
              <a:buFont typeface="Garamond"/>
              <a:buNone/>
            </a:pPr>
            <a:r>
              <a:rPr lang="en-IN"/>
              <a:t> Inappropriate use of Technology</a:t>
            </a:r>
            <a:endParaRPr/>
          </a:p>
        </p:txBody>
      </p:sp>
      <p:sp>
        <p:nvSpPr>
          <p:cNvPr id="292" name="Google Shape;292;p15"/>
          <p:cNvSpPr txBox="1">
            <a:spLocks noGrp="1"/>
          </p:cNvSpPr>
          <p:nvPr>
            <p:ph type="body" idx="1"/>
          </p:nvPr>
        </p:nvSpPr>
        <p:spPr>
          <a:xfrm>
            <a:off x="4108361" y="1004552"/>
            <a:ext cx="7044743" cy="4417454"/>
          </a:xfrm>
          <a:prstGeom prst="rect">
            <a:avLst/>
          </a:prstGeom>
          <a:noFill/>
          <a:ln>
            <a:noFill/>
          </a:ln>
        </p:spPr>
        <p:txBody>
          <a:bodyPr spcFirstLastPara="1" wrap="square" lIns="91425" tIns="45700" rIns="91425" bIns="45700" anchor="ctr" anchorCtr="0">
            <a:normAutofit/>
          </a:bodyPr>
          <a:lstStyle/>
          <a:p>
            <a:pPr marL="0" lvl="0" indent="0" algn="ctr" rtl="0">
              <a:lnSpc>
                <a:spcPct val="80000"/>
              </a:lnSpc>
              <a:spcBef>
                <a:spcPts val="0"/>
              </a:spcBef>
              <a:spcAft>
                <a:spcPts val="0"/>
              </a:spcAft>
              <a:buClr>
                <a:schemeClr val="lt1"/>
              </a:buClr>
              <a:buSzPts val="2664"/>
              <a:buNone/>
            </a:pPr>
            <a:r>
              <a:rPr lang="en-IN" sz="3330"/>
              <a:t>The inappropriate</a:t>
            </a:r>
            <a:r>
              <a:rPr lang="en-IN" sz="3330" b="1"/>
              <a:t> </a:t>
            </a:r>
            <a:r>
              <a:rPr lang="en-IN" sz="3330"/>
              <a:t>use</a:t>
            </a:r>
            <a:r>
              <a:rPr lang="en-IN" sz="3330" b="1"/>
              <a:t> </a:t>
            </a:r>
            <a:r>
              <a:rPr lang="en-IN" sz="3330"/>
              <a:t>of</a:t>
            </a:r>
            <a:r>
              <a:rPr lang="en-IN" sz="3330" b="1"/>
              <a:t> </a:t>
            </a:r>
            <a:r>
              <a:rPr lang="en-IN" sz="3330"/>
              <a:t>technology refers to the misuse of devices that negatively impacts other people or defames their reputation. Technological users have a responsibility to apply technology appropriately without causing harm to others, and they have a right to safety and protection when using devices.</a:t>
            </a:r>
            <a:endParaRPr sz="3330"/>
          </a:p>
        </p:txBody>
      </p:sp>
      <p:pic>
        <p:nvPicPr>
          <p:cNvPr id="293" name="Google Shape;293;p15"/>
          <p:cNvPicPr preferRelativeResize="0">
            <a:picLocks noGrp="1"/>
          </p:cNvPicPr>
          <p:nvPr>
            <p:ph type="pic" idx="2"/>
          </p:nvPr>
        </p:nvPicPr>
        <p:blipFill rotWithShape="1">
          <a:blip r:embed="rId3">
            <a:alphaModFix/>
          </a:blip>
          <a:srcRect l="29469" r="29469"/>
          <a:stretch/>
        </p:blipFill>
        <p:spPr>
          <a:xfrm>
            <a:off x="1080000" y="2304000"/>
            <a:ext cx="2520000" cy="345435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16"/>
          <p:cNvSpPr txBox="1">
            <a:spLocks noGrp="1"/>
          </p:cNvSpPr>
          <p:nvPr>
            <p:ph type="title"/>
          </p:nvPr>
        </p:nvSpPr>
        <p:spPr>
          <a:xfrm>
            <a:off x="4104860" y="360000"/>
            <a:ext cx="4015409" cy="133068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400"/>
              <a:buFont typeface="Garamond"/>
              <a:buNone/>
            </a:pPr>
            <a:r>
              <a:rPr lang="en-IN"/>
              <a:t>Affect and Effect on countries</a:t>
            </a:r>
            <a:endParaRPr/>
          </a:p>
        </p:txBody>
      </p:sp>
      <p:grpSp>
        <p:nvGrpSpPr>
          <p:cNvPr id="300" name="Google Shape;300;p16"/>
          <p:cNvGrpSpPr/>
          <p:nvPr/>
        </p:nvGrpSpPr>
        <p:grpSpPr>
          <a:xfrm>
            <a:off x="1210621" y="1983348"/>
            <a:ext cx="10122786" cy="3799265"/>
            <a:chOff x="463646" y="51517"/>
            <a:chExt cx="10122786" cy="3799265"/>
          </a:xfrm>
        </p:grpSpPr>
        <p:sp>
          <p:nvSpPr>
            <p:cNvPr id="301" name="Google Shape;301;p16"/>
            <p:cNvSpPr/>
            <p:nvPr/>
          </p:nvSpPr>
          <p:spPr>
            <a:xfrm>
              <a:off x="463646" y="51517"/>
              <a:ext cx="8071175" cy="1629816"/>
            </a:xfrm>
            <a:prstGeom prst="rect">
              <a:avLst/>
            </a:prstGeom>
            <a:noFill/>
            <a:ln w="31750" cap="sq" cmpd="dbl">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6"/>
            <p:cNvSpPr txBox="1"/>
            <p:nvPr/>
          </p:nvSpPr>
          <p:spPr>
            <a:xfrm>
              <a:off x="511382" y="99253"/>
              <a:ext cx="6460279" cy="1534344"/>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IN" sz="1800" b="0" i="0" u="none" strike="noStrike" cap="none">
                  <a:solidFill>
                    <a:schemeClr val="lt1"/>
                  </a:solidFill>
                  <a:latin typeface="Garamond"/>
                  <a:ea typeface="Garamond"/>
                  <a:cs typeface="Garamond"/>
                  <a:sym typeface="Garamond"/>
                </a:rPr>
                <a:t>The rapid spread of technology fuelled by the Internet has led to positive cultural changes in developing</a:t>
              </a:r>
              <a:r>
                <a:rPr lang="en-IN" sz="1800" b="1" i="0" u="none" strike="noStrike" cap="none">
                  <a:solidFill>
                    <a:schemeClr val="lt1"/>
                  </a:solidFill>
                  <a:latin typeface="Garamond"/>
                  <a:ea typeface="Garamond"/>
                  <a:cs typeface="Garamond"/>
                  <a:sym typeface="Garamond"/>
                </a:rPr>
                <a:t> </a:t>
              </a:r>
              <a:r>
                <a:rPr lang="en-IN" sz="1800" b="0" i="0" u="none" strike="noStrike" cap="none">
                  <a:solidFill>
                    <a:schemeClr val="lt1"/>
                  </a:solidFill>
                  <a:latin typeface="Garamond"/>
                  <a:ea typeface="Garamond"/>
                  <a:cs typeface="Garamond"/>
                  <a:sym typeface="Garamond"/>
                </a:rPr>
                <a:t>countries. Easier, faster communication has contributed to the rise of democracy, as well as the alleviation of poverty. Globalization can also increase cultural awareness and promote diversity.</a:t>
              </a:r>
              <a:endParaRPr sz="1800" b="0" i="0" u="none" strike="noStrike" cap="none">
                <a:solidFill>
                  <a:schemeClr val="lt1"/>
                </a:solidFill>
                <a:latin typeface="Garamond"/>
                <a:ea typeface="Garamond"/>
                <a:cs typeface="Garamond"/>
                <a:sym typeface="Garamond"/>
              </a:endParaRPr>
            </a:p>
          </p:txBody>
        </p:sp>
        <p:sp>
          <p:nvSpPr>
            <p:cNvPr id="303" name="Google Shape;303;p16"/>
            <p:cNvSpPr/>
            <p:nvPr/>
          </p:nvSpPr>
          <p:spPr>
            <a:xfrm>
              <a:off x="1587964" y="2117930"/>
              <a:ext cx="8998468" cy="1732852"/>
            </a:xfrm>
            <a:prstGeom prst="rect">
              <a:avLst/>
            </a:prstGeom>
            <a:noFill/>
            <a:ln w="31750" cap="sq" cmpd="dbl">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6"/>
            <p:cNvSpPr txBox="1"/>
            <p:nvPr/>
          </p:nvSpPr>
          <p:spPr>
            <a:xfrm>
              <a:off x="1638718" y="2168684"/>
              <a:ext cx="6182641" cy="1631344"/>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r>
                <a:rPr lang="en-IN" sz="1800" b="0" i="0" u="none" strike="noStrike" cap="none">
                  <a:solidFill>
                    <a:schemeClr val="lt1"/>
                  </a:solidFill>
                  <a:latin typeface="Garamond"/>
                  <a:ea typeface="Garamond"/>
                  <a:cs typeface="Garamond"/>
                  <a:sym typeface="Garamond"/>
                </a:rPr>
                <a:t>Appropriate</a:t>
              </a:r>
              <a:r>
                <a:rPr lang="en-IN" sz="1800" b="1" i="0" u="none" strike="noStrike" cap="none">
                  <a:solidFill>
                    <a:schemeClr val="lt1"/>
                  </a:solidFill>
                  <a:latin typeface="Garamond"/>
                  <a:ea typeface="Garamond"/>
                  <a:cs typeface="Garamond"/>
                  <a:sym typeface="Garamond"/>
                </a:rPr>
                <a:t> </a:t>
              </a:r>
              <a:r>
                <a:rPr lang="en-IN" sz="1800" b="0" i="0" u="none" strike="noStrike" cap="none">
                  <a:solidFill>
                    <a:schemeClr val="lt1"/>
                  </a:solidFill>
                  <a:latin typeface="Garamond"/>
                  <a:ea typeface="Garamond"/>
                  <a:cs typeface="Garamond"/>
                  <a:sym typeface="Garamond"/>
                </a:rPr>
                <a:t>technology emphasizes the use of renewable resources, like the energy from the sun, wind, or water. Thus, appropriate</a:t>
              </a:r>
              <a:r>
                <a:rPr lang="en-IN" sz="1800" b="1" i="0" u="none" strike="noStrike" cap="none">
                  <a:solidFill>
                    <a:schemeClr val="lt1"/>
                  </a:solidFill>
                  <a:latin typeface="Garamond"/>
                  <a:ea typeface="Garamond"/>
                  <a:cs typeface="Garamond"/>
                  <a:sym typeface="Garamond"/>
                </a:rPr>
                <a:t> </a:t>
              </a:r>
              <a:r>
                <a:rPr lang="en-IN" sz="1800" b="0" i="0" u="none" strike="noStrike" cap="none">
                  <a:solidFill>
                    <a:schemeClr val="lt1"/>
                  </a:solidFill>
                  <a:latin typeface="Garamond"/>
                  <a:ea typeface="Garamond"/>
                  <a:cs typeface="Garamond"/>
                  <a:sym typeface="Garamond"/>
                </a:rPr>
                <a:t>technology makes it possible to satisfy our basic human needs while minimizing our impact on the environment and social problems.</a:t>
              </a:r>
              <a:endParaRPr sz="1800" b="0" i="0" u="none" strike="noStrike" cap="none">
                <a:solidFill>
                  <a:schemeClr val="lt1"/>
                </a:solidFill>
                <a:latin typeface="Garamond"/>
                <a:ea typeface="Garamond"/>
                <a:cs typeface="Garamond"/>
                <a:sym typeface="Garamond"/>
              </a:endParaRPr>
            </a:p>
          </p:txBody>
        </p:sp>
        <p:sp>
          <p:nvSpPr>
            <p:cNvPr id="305" name="Google Shape;305;p16"/>
            <p:cNvSpPr/>
            <p:nvPr/>
          </p:nvSpPr>
          <p:spPr>
            <a:xfrm rot="5400000">
              <a:off x="8524655" y="1672919"/>
              <a:ext cx="521186" cy="521186"/>
            </a:xfrm>
            <a:prstGeom prst="homePlat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6"/>
            <p:cNvSpPr txBox="1"/>
            <p:nvPr/>
          </p:nvSpPr>
          <p:spPr>
            <a:xfrm rot="5400000">
              <a:off x="8589803" y="1607771"/>
              <a:ext cx="390890" cy="52118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None/>
              </a:pPr>
              <a:endParaRPr sz="1800" b="0" i="0" u="none" strike="noStrike" cap="none">
                <a:solidFill>
                  <a:schemeClr val="dk1"/>
                </a:solidFill>
                <a:latin typeface="Garamond"/>
                <a:ea typeface="Garamond"/>
                <a:cs typeface="Garamond"/>
                <a:sym typeface="Garamond"/>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7"/>
          <p:cNvSpPr txBox="1">
            <a:spLocks noGrp="1"/>
          </p:cNvSpPr>
          <p:nvPr>
            <p:ph type="ctrTitle"/>
          </p:nvPr>
        </p:nvSpPr>
        <p:spPr>
          <a:xfrm>
            <a:off x="7871790" y="1116871"/>
            <a:ext cx="3168000" cy="1291478"/>
          </a:xfrm>
          <a:prstGeom prst="rect">
            <a:avLst/>
          </a:prstGeom>
          <a:noFill/>
          <a:ln>
            <a:noFill/>
          </a:ln>
        </p:spPr>
        <p:txBody>
          <a:bodyPr spcFirstLastPara="1" wrap="square" lIns="0" tIns="0" rIns="0" bIns="0" anchor="b" anchorCtr="0">
            <a:normAutofit/>
          </a:bodyPr>
          <a:lstStyle/>
          <a:p>
            <a:pPr marL="0" lvl="0" indent="0" algn="ctr" rtl="0">
              <a:lnSpc>
                <a:spcPct val="80000"/>
              </a:lnSpc>
              <a:spcBef>
                <a:spcPts val="0"/>
              </a:spcBef>
              <a:spcAft>
                <a:spcPts val="0"/>
              </a:spcAft>
              <a:buClr>
                <a:schemeClr val="lt1"/>
              </a:buClr>
              <a:buSzPts val="4800"/>
              <a:buFont typeface="Garamond"/>
              <a:buNone/>
            </a:pPr>
            <a:r>
              <a:rPr lang="en-IN"/>
              <a:t>Effects on the world</a:t>
            </a:r>
            <a:endParaRPr/>
          </a:p>
        </p:txBody>
      </p:sp>
      <p:sp>
        <p:nvSpPr>
          <p:cNvPr id="313" name="Google Shape;313;p17"/>
          <p:cNvSpPr txBox="1">
            <a:spLocks noGrp="1"/>
          </p:cNvSpPr>
          <p:nvPr>
            <p:ph type="subTitle" idx="1"/>
          </p:nvPr>
        </p:nvSpPr>
        <p:spPr>
          <a:xfrm>
            <a:off x="7871790" y="2408350"/>
            <a:ext cx="3168000" cy="3525312"/>
          </a:xfrm>
          <a:prstGeom prst="rect">
            <a:avLst/>
          </a:prstGeom>
          <a:noFill/>
          <a:ln>
            <a:noFill/>
          </a:ln>
        </p:spPr>
        <p:txBody>
          <a:bodyPr spcFirstLastPara="1" wrap="square" lIns="0" tIns="0" rIns="0" bIns="0" anchor="t" anchorCtr="0">
            <a:normAutofit/>
          </a:bodyPr>
          <a:lstStyle/>
          <a:p>
            <a:pPr marL="0" lvl="0" indent="0" algn="ctr" rtl="0">
              <a:lnSpc>
                <a:spcPct val="80000"/>
              </a:lnSpc>
              <a:spcBef>
                <a:spcPts val="0"/>
              </a:spcBef>
              <a:spcAft>
                <a:spcPts val="0"/>
              </a:spcAft>
              <a:buClr>
                <a:schemeClr val="lt1"/>
              </a:buClr>
              <a:buSzPts val="1360"/>
              <a:buNone/>
            </a:pPr>
            <a:r>
              <a:rPr lang="en-IN" sz="1700"/>
              <a:t>It will not be possible to meet the basic needs of the poor in developing countries within the existing techno structure. The technology produced in the high‐income countries is generally inappropriate for developing countries, being developed to suit conditions in the former. An appropriate technology more productive than a traditional one, but less disruptive than an inappropriate one, is therefore required. Such a technology is better suited to the factor endowments, levels of income, and the social and cultural conditions of developing countries.</a:t>
            </a:r>
            <a:endParaRPr sz="1700"/>
          </a:p>
        </p:txBody>
      </p:sp>
      <p:pic>
        <p:nvPicPr>
          <p:cNvPr id="314" name="Google Shape;314;p17" descr="Inside of a shell"/>
          <p:cNvPicPr preferRelativeResize="0">
            <a:picLocks noGrp="1"/>
          </p:cNvPicPr>
          <p:nvPr>
            <p:ph type="pic" idx="2"/>
          </p:nvPr>
        </p:nvPicPr>
        <p:blipFill rotWithShape="1">
          <a:blip r:embed="rId3">
            <a:alphaModFix/>
          </a:blip>
          <a:srcRect/>
          <a:stretch/>
        </p:blipFill>
        <p:spPr>
          <a:xfrm>
            <a:off x="720000" y="720000"/>
            <a:ext cx="6818300" cy="5382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8"/>
          <p:cNvSpPr txBox="1">
            <a:spLocks noGrp="1"/>
          </p:cNvSpPr>
          <p:nvPr>
            <p:ph type="ctrTitle"/>
          </p:nvPr>
        </p:nvSpPr>
        <p:spPr>
          <a:xfrm>
            <a:off x="7871789" y="1825209"/>
            <a:ext cx="3168000" cy="1291478"/>
          </a:xfrm>
          <a:prstGeom prst="rect">
            <a:avLst/>
          </a:prstGeom>
          <a:noFill/>
          <a:ln>
            <a:noFill/>
          </a:ln>
        </p:spPr>
        <p:txBody>
          <a:bodyPr spcFirstLastPara="1" wrap="square" lIns="0" tIns="0" rIns="0" bIns="0" anchor="b" anchorCtr="0">
            <a:normAutofit/>
          </a:bodyPr>
          <a:lstStyle/>
          <a:p>
            <a:pPr marL="0" lvl="0" indent="0" algn="ctr" rtl="0">
              <a:lnSpc>
                <a:spcPct val="80000"/>
              </a:lnSpc>
              <a:spcBef>
                <a:spcPts val="0"/>
              </a:spcBef>
              <a:spcAft>
                <a:spcPts val="0"/>
              </a:spcAft>
              <a:buClr>
                <a:schemeClr val="lt1"/>
              </a:buClr>
              <a:buSzPts val="4800"/>
              <a:buFont typeface="Garamond"/>
              <a:buNone/>
            </a:pPr>
            <a:r>
              <a:rPr lang="en-IN"/>
              <a:t>Statistical analysis</a:t>
            </a:r>
            <a:endParaRPr/>
          </a:p>
        </p:txBody>
      </p:sp>
      <p:sp>
        <p:nvSpPr>
          <p:cNvPr id="321" name="Google Shape;321;p18"/>
          <p:cNvSpPr txBox="1">
            <a:spLocks noGrp="1"/>
          </p:cNvSpPr>
          <p:nvPr>
            <p:ph type="subTitle" idx="1"/>
          </p:nvPr>
        </p:nvSpPr>
        <p:spPr>
          <a:xfrm>
            <a:off x="7974820" y="3709116"/>
            <a:ext cx="3167999" cy="1906073"/>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a:t>This picture shows the statistical data of the inappropriate use of technology.</a:t>
            </a:r>
            <a:endParaRPr/>
          </a:p>
        </p:txBody>
      </p:sp>
      <p:pic>
        <p:nvPicPr>
          <p:cNvPr id="322" name="Google Shape;322;p18"/>
          <p:cNvPicPr preferRelativeResize="0">
            <a:picLocks noGrp="1"/>
          </p:cNvPicPr>
          <p:nvPr>
            <p:ph type="pic" idx="2"/>
          </p:nvPr>
        </p:nvPicPr>
        <p:blipFill rotWithShape="1">
          <a:blip r:embed="rId3">
            <a:alphaModFix/>
          </a:blip>
          <a:srcRect l="4663" r="4662"/>
          <a:stretch/>
        </p:blipFill>
        <p:spPr>
          <a:xfrm>
            <a:off x="720000" y="720000"/>
            <a:ext cx="6818300" cy="5382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9"/>
          <p:cNvSpPr txBox="1">
            <a:spLocks noGrp="1"/>
          </p:cNvSpPr>
          <p:nvPr>
            <p:ph type="title"/>
          </p:nvPr>
        </p:nvSpPr>
        <p:spPr>
          <a:xfrm>
            <a:off x="1003851" y="2453081"/>
            <a:ext cx="4015409" cy="133068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7B6B4D"/>
              </a:buClr>
              <a:buSzPts val="4400"/>
              <a:buFont typeface="Garamond"/>
              <a:buNone/>
            </a:pPr>
            <a:r>
              <a:rPr lang="en-IN"/>
              <a:t>Key Takeaways</a:t>
            </a:r>
            <a:endParaRPr/>
          </a:p>
        </p:txBody>
      </p:sp>
      <p:grpSp>
        <p:nvGrpSpPr>
          <p:cNvPr id="329" name="Google Shape;329;p19"/>
          <p:cNvGrpSpPr/>
          <p:nvPr/>
        </p:nvGrpSpPr>
        <p:grpSpPr>
          <a:xfrm>
            <a:off x="5988645" y="1917917"/>
            <a:ext cx="4881958" cy="3022165"/>
            <a:chOff x="596" y="844767"/>
            <a:chExt cx="4881958" cy="3022165"/>
          </a:xfrm>
        </p:grpSpPr>
        <p:sp>
          <p:nvSpPr>
            <p:cNvPr id="330" name="Google Shape;330;p19"/>
            <p:cNvSpPr/>
            <p:nvPr/>
          </p:nvSpPr>
          <p:spPr>
            <a:xfrm>
              <a:off x="596" y="844767"/>
              <a:ext cx="2324742" cy="1394845"/>
            </a:xfrm>
            <a:prstGeom prst="rect">
              <a:avLst/>
            </a:prstGeom>
            <a:solidFill>
              <a:srgbClr val="BFCB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9"/>
            <p:cNvSpPr txBox="1"/>
            <p:nvPr/>
          </p:nvSpPr>
          <p:spPr>
            <a:xfrm>
              <a:off x="596" y="844767"/>
              <a:ext cx="2324742" cy="1394845"/>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IN" sz="1600" b="0" i="0" u="none" strike="noStrike" cap="none">
                  <a:solidFill>
                    <a:schemeClr val="dk1"/>
                  </a:solidFill>
                  <a:latin typeface="Garamond"/>
                  <a:ea typeface="Garamond"/>
                  <a:cs typeface="Garamond"/>
                  <a:sym typeface="Garamond"/>
                </a:rPr>
                <a:t>Identifying the threats</a:t>
              </a:r>
              <a:endParaRPr sz="1600" b="0" i="0" u="none" strike="noStrike" cap="none">
                <a:solidFill>
                  <a:schemeClr val="dk1"/>
                </a:solidFill>
                <a:latin typeface="Garamond"/>
                <a:ea typeface="Garamond"/>
                <a:cs typeface="Garamond"/>
                <a:sym typeface="Garamond"/>
              </a:endParaRPr>
            </a:p>
          </p:txBody>
        </p:sp>
        <p:sp>
          <p:nvSpPr>
            <p:cNvPr id="332" name="Google Shape;332;p19"/>
            <p:cNvSpPr/>
            <p:nvPr/>
          </p:nvSpPr>
          <p:spPr>
            <a:xfrm>
              <a:off x="2557812" y="844767"/>
              <a:ext cx="2324742" cy="1394845"/>
            </a:xfrm>
            <a:prstGeom prst="rect">
              <a:avLst/>
            </a:prstGeom>
            <a:solidFill>
              <a:srgbClr val="BFCB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9"/>
            <p:cNvSpPr txBox="1"/>
            <p:nvPr/>
          </p:nvSpPr>
          <p:spPr>
            <a:xfrm>
              <a:off x="2557812" y="844767"/>
              <a:ext cx="2324742" cy="1394845"/>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IN" sz="1600" b="0" i="0" u="none" strike="noStrike" cap="none">
                  <a:solidFill>
                    <a:schemeClr val="dk1"/>
                  </a:solidFill>
                  <a:latin typeface="Garamond"/>
                  <a:ea typeface="Garamond"/>
                  <a:cs typeface="Garamond"/>
                  <a:sym typeface="Garamond"/>
                </a:rPr>
                <a:t>Prioritizing them based on certain attributes</a:t>
              </a:r>
              <a:endParaRPr sz="1600" b="0" i="0" u="none" strike="noStrike" cap="none">
                <a:solidFill>
                  <a:schemeClr val="dk1"/>
                </a:solidFill>
                <a:latin typeface="Garamond"/>
                <a:ea typeface="Garamond"/>
                <a:cs typeface="Garamond"/>
                <a:sym typeface="Garamond"/>
              </a:endParaRPr>
            </a:p>
          </p:txBody>
        </p:sp>
        <p:sp>
          <p:nvSpPr>
            <p:cNvPr id="334" name="Google Shape;334;p19"/>
            <p:cNvSpPr/>
            <p:nvPr/>
          </p:nvSpPr>
          <p:spPr>
            <a:xfrm>
              <a:off x="596" y="2472087"/>
              <a:ext cx="2324742" cy="1394845"/>
            </a:xfrm>
            <a:prstGeom prst="rect">
              <a:avLst/>
            </a:prstGeom>
            <a:solidFill>
              <a:srgbClr val="BFCB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9"/>
            <p:cNvSpPr txBox="1"/>
            <p:nvPr/>
          </p:nvSpPr>
          <p:spPr>
            <a:xfrm>
              <a:off x="596" y="2472087"/>
              <a:ext cx="2324742" cy="1394845"/>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IN" sz="1600" b="0" i="0" u="none" strike="noStrike" cap="none">
                  <a:solidFill>
                    <a:schemeClr val="dk1"/>
                  </a:solidFill>
                  <a:latin typeface="Garamond"/>
                  <a:ea typeface="Garamond"/>
                  <a:cs typeface="Garamond"/>
                  <a:sym typeface="Garamond"/>
                </a:rPr>
                <a:t>Finding a solution</a:t>
              </a:r>
              <a:endParaRPr sz="1600" b="0" i="0" u="none" strike="noStrike" cap="none">
                <a:solidFill>
                  <a:schemeClr val="dk1"/>
                </a:solidFill>
                <a:latin typeface="Garamond"/>
                <a:ea typeface="Garamond"/>
                <a:cs typeface="Garamond"/>
                <a:sym typeface="Garamond"/>
              </a:endParaRPr>
            </a:p>
          </p:txBody>
        </p:sp>
        <p:sp>
          <p:nvSpPr>
            <p:cNvPr id="336" name="Google Shape;336;p19"/>
            <p:cNvSpPr/>
            <p:nvPr/>
          </p:nvSpPr>
          <p:spPr>
            <a:xfrm>
              <a:off x="2557812" y="2472087"/>
              <a:ext cx="2324742" cy="1394845"/>
            </a:xfrm>
            <a:prstGeom prst="rect">
              <a:avLst/>
            </a:prstGeom>
            <a:solidFill>
              <a:srgbClr val="BFCBC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9"/>
            <p:cNvSpPr txBox="1"/>
            <p:nvPr/>
          </p:nvSpPr>
          <p:spPr>
            <a:xfrm>
              <a:off x="2557812" y="2472087"/>
              <a:ext cx="2324742" cy="1394845"/>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IN" sz="1600" b="0" i="0" u="none" strike="noStrike" cap="none">
                  <a:solidFill>
                    <a:schemeClr val="dk1"/>
                  </a:solidFill>
                  <a:latin typeface="Garamond"/>
                  <a:ea typeface="Garamond"/>
                  <a:cs typeface="Garamond"/>
                  <a:sym typeface="Garamond"/>
                </a:rPr>
                <a:t>Implementing them with careful assistance</a:t>
              </a:r>
              <a:endParaRPr sz="1600" b="0" i="0" u="none" strike="noStrike" cap="none">
                <a:solidFill>
                  <a:schemeClr val="dk1"/>
                </a:solidFill>
                <a:latin typeface="Garamond"/>
                <a:ea typeface="Garamond"/>
                <a:cs typeface="Garamond"/>
                <a:sym typeface="Garamond"/>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0"/>
          <p:cNvSpPr txBox="1">
            <a:spLocks noGrp="1"/>
          </p:cNvSpPr>
          <p:nvPr>
            <p:ph type="ctrTitle"/>
          </p:nvPr>
        </p:nvSpPr>
        <p:spPr>
          <a:xfrm>
            <a:off x="4512000" y="924339"/>
            <a:ext cx="3168000" cy="3505580"/>
          </a:xfrm>
          <a:prstGeom prst="rect">
            <a:avLst/>
          </a:prstGeom>
          <a:noFill/>
          <a:ln>
            <a:noFill/>
          </a:ln>
        </p:spPr>
        <p:txBody>
          <a:bodyPr spcFirstLastPara="1" wrap="square" lIns="0" tIns="0" rIns="0" bIns="0" anchor="b" anchorCtr="0">
            <a:normAutofit/>
          </a:bodyPr>
          <a:lstStyle/>
          <a:p>
            <a:pPr marL="0" lvl="0" indent="0" algn="ctr" rtl="0">
              <a:lnSpc>
                <a:spcPct val="80000"/>
              </a:lnSpc>
              <a:spcBef>
                <a:spcPts val="0"/>
              </a:spcBef>
              <a:spcAft>
                <a:spcPts val="0"/>
              </a:spcAft>
              <a:buClr>
                <a:schemeClr val="lt1"/>
              </a:buClr>
              <a:buSzPts val="3600"/>
              <a:buFont typeface="Garamond"/>
              <a:buNone/>
            </a:pPr>
            <a:r>
              <a:rPr lang="en-IN" sz="3600"/>
              <a:t>We can conclude by saying that all the threats are interconnected to one another and should therefore be solved based on their priorities.</a:t>
            </a:r>
            <a:endParaRPr sz="3600"/>
          </a:p>
        </p:txBody>
      </p:sp>
      <p:pic>
        <p:nvPicPr>
          <p:cNvPr id="344" name="Google Shape;344;p20" descr="Person overlooking the horizon from the top of a mountain"/>
          <p:cNvPicPr preferRelativeResize="0">
            <a:picLocks noGrp="1"/>
          </p:cNvPicPr>
          <p:nvPr>
            <p:ph type="pic" idx="2"/>
          </p:nvPr>
        </p:nvPicPr>
        <p:blipFill rotWithShape="1">
          <a:blip r:embed="rId3">
            <a:alphaModFix/>
          </a:blip>
          <a:srcRect t="9324" b="9324"/>
          <a:stretch/>
        </p:blipFill>
        <p:spPr>
          <a:xfrm>
            <a:off x="720000" y="720000"/>
            <a:ext cx="10753200" cy="5382000"/>
          </a:xfrm>
          <a:prstGeom prst="rect">
            <a:avLst/>
          </a:prstGeom>
          <a:noFill/>
          <a:ln>
            <a:noFill/>
          </a:ln>
        </p:spPr>
      </p:pic>
      <p:sp>
        <p:nvSpPr>
          <p:cNvPr id="345" name="Google Shape;345;p20"/>
          <p:cNvSpPr txBox="1">
            <a:spLocks noGrp="1"/>
          </p:cNvSpPr>
          <p:nvPr>
            <p:ph type="subTitle" idx="1"/>
          </p:nvPr>
        </p:nvSpPr>
        <p:spPr>
          <a:xfrm>
            <a:off x="4512000" y="5166704"/>
            <a:ext cx="3168000" cy="766957"/>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a:t>Thank You</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1"/>
          <p:cNvSpPr txBox="1">
            <a:spLocks noGrp="1"/>
          </p:cNvSpPr>
          <p:nvPr>
            <p:ph type="title"/>
          </p:nvPr>
        </p:nvSpPr>
        <p:spPr>
          <a:xfrm>
            <a:off x="1172817" y="406876"/>
            <a:ext cx="2279373" cy="185861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3200"/>
              <a:buFont typeface="Garamond"/>
              <a:buNone/>
            </a:pPr>
            <a:r>
              <a:rPr lang="en-IN"/>
              <a:t>References</a:t>
            </a:r>
            <a:endParaRPr/>
          </a:p>
        </p:txBody>
      </p:sp>
      <p:sp>
        <p:nvSpPr>
          <p:cNvPr id="352" name="Google Shape;352;p21"/>
          <p:cNvSpPr txBox="1">
            <a:spLocks noGrp="1"/>
          </p:cNvSpPr>
          <p:nvPr>
            <p:ph type="body" idx="1"/>
          </p:nvPr>
        </p:nvSpPr>
        <p:spPr>
          <a:xfrm>
            <a:off x="4108361" y="1004552"/>
            <a:ext cx="7044743" cy="4417454"/>
          </a:xfrm>
          <a:prstGeom prst="rect">
            <a:avLst/>
          </a:prstGeom>
          <a:noFill/>
          <a:ln>
            <a:noFill/>
          </a:ln>
        </p:spPr>
        <p:txBody>
          <a:bodyPr spcFirstLastPara="1" wrap="square" lIns="91425" tIns="45700" rIns="91425" bIns="45700" anchor="ctr" anchorCtr="0">
            <a:normAutofit/>
          </a:bodyPr>
          <a:lstStyle/>
          <a:p>
            <a:pPr marL="571500" lvl="0" indent="-571500" algn="ctr" rtl="0">
              <a:lnSpc>
                <a:spcPct val="80000"/>
              </a:lnSpc>
              <a:spcBef>
                <a:spcPts val="0"/>
              </a:spcBef>
              <a:spcAft>
                <a:spcPts val="0"/>
              </a:spcAft>
              <a:buClr>
                <a:schemeClr val="lt1"/>
              </a:buClr>
              <a:buSzPts val="2664"/>
              <a:buFont typeface="Arial"/>
              <a:buChar char="•"/>
            </a:pPr>
            <a:r>
              <a:rPr lang="en-IN" sz="3330"/>
              <a:t>UNICEF Staff. (2011). </a:t>
            </a:r>
            <a:r>
              <a:rPr lang="en-IN" sz="3330" i="1"/>
              <a:t>The state of the world's children 2011-executive summary: Adolescence an age of opportunity</a:t>
            </a:r>
            <a:r>
              <a:rPr lang="en-IN" sz="3330"/>
              <a:t>. Unicef.</a:t>
            </a:r>
            <a:endParaRPr/>
          </a:p>
          <a:p>
            <a:pPr marL="571500" lvl="0" indent="-571500" algn="ctr" rtl="0">
              <a:lnSpc>
                <a:spcPct val="80000"/>
              </a:lnSpc>
              <a:spcBef>
                <a:spcPts val="1000"/>
              </a:spcBef>
              <a:spcAft>
                <a:spcPts val="0"/>
              </a:spcAft>
              <a:buClr>
                <a:schemeClr val="lt1"/>
              </a:buClr>
              <a:buSzPts val="2664"/>
              <a:buFont typeface="Arial"/>
              <a:buChar char="•"/>
            </a:pPr>
            <a:r>
              <a:rPr lang="en-IN" sz="3330"/>
              <a:t>Skelton, T. (2007). Children, young people, UNICEF and participation. </a:t>
            </a:r>
            <a:r>
              <a:rPr lang="en-IN" sz="3330" i="1"/>
              <a:t>Children's Geographies</a:t>
            </a:r>
            <a:r>
              <a:rPr lang="en-IN" sz="3330"/>
              <a:t>, </a:t>
            </a:r>
            <a:r>
              <a:rPr lang="en-IN" sz="3330" i="1"/>
              <a:t>5</a:t>
            </a:r>
            <a:r>
              <a:rPr lang="en-IN" sz="3330"/>
              <a:t>(1-2), 165-181.</a:t>
            </a:r>
            <a:endParaRPr/>
          </a:p>
          <a:p>
            <a:pPr marL="571500" lvl="0" indent="-571500" algn="ctr" rtl="0">
              <a:lnSpc>
                <a:spcPct val="80000"/>
              </a:lnSpc>
              <a:spcBef>
                <a:spcPts val="1000"/>
              </a:spcBef>
              <a:spcAft>
                <a:spcPts val="0"/>
              </a:spcAft>
              <a:buClr>
                <a:schemeClr val="lt1"/>
              </a:buClr>
              <a:buSzPts val="2664"/>
              <a:buFont typeface="Arial"/>
              <a:buChar char="•"/>
            </a:pPr>
            <a:r>
              <a:rPr lang="en-IN" sz="3330"/>
              <a:t>Unicef. (2011). </a:t>
            </a:r>
            <a:r>
              <a:rPr lang="en-IN" sz="3330" i="1"/>
              <a:t>UNICEF Annual Report 2010</a:t>
            </a:r>
            <a:r>
              <a:rPr lang="en-IN" sz="3330"/>
              <a:t>. Unicef.</a:t>
            </a:r>
            <a:endParaRPr sz="3330"/>
          </a:p>
        </p:txBody>
      </p:sp>
      <p:pic>
        <p:nvPicPr>
          <p:cNvPr id="353" name="Google Shape;353;p21"/>
          <p:cNvPicPr preferRelativeResize="0">
            <a:picLocks noGrp="1"/>
          </p:cNvPicPr>
          <p:nvPr>
            <p:ph type="pic" idx="2"/>
          </p:nvPr>
        </p:nvPicPr>
        <p:blipFill rotWithShape="1">
          <a:blip r:embed="rId3">
            <a:alphaModFix/>
          </a:blip>
          <a:srcRect l="29475" r="29475"/>
          <a:stretch/>
        </p:blipFill>
        <p:spPr>
          <a:xfrm>
            <a:off x="1080000" y="2304000"/>
            <a:ext cx="2520000" cy="3454357"/>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MS-Theme-Water">
      <a:dk1>
        <a:srgbClr val="000000"/>
      </a:dk1>
      <a:lt1>
        <a:srgbClr val="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2784</Words>
  <Application>Microsoft Macintosh PowerPoint</Application>
  <PresentationFormat>Widescreen</PresentationFormat>
  <Paragraphs>125</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Calibri</vt:lpstr>
      <vt:lpstr>Garamond</vt:lpstr>
      <vt:lpstr>Arial</vt:lpstr>
      <vt:lpstr>Office Theme</vt:lpstr>
      <vt:lpstr>Potential Threats to the Global Environment</vt:lpstr>
      <vt:lpstr>Top 4 Global Threats</vt:lpstr>
      <vt:lpstr> Lack of Education Opportunities</vt:lpstr>
      <vt:lpstr>Affect and Effect on countries</vt:lpstr>
      <vt:lpstr>Effects on the world</vt:lpstr>
      <vt:lpstr>How to eradicate Lack of Education? </vt:lpstr>
      <vt:lpstr> Climate Change</vt:lpstr>
      <vt:lpstr>Affect and Effect on countries</vt:lpstr>
      <vt:lpstr>Effects on the world</vt:lpstr>
      <vt:lpstr>Climate change impacts</vt:lpstr>
      <vt:lpstr>Poor health of entire populations</vt:lpstr>
      <vt:lpstr>Affect and Effect on countries</vt:lpstr>
      <vt:lpstr>Effects on the world</vt:lpstr>
      <vt:lpstr>Health hazards</vt:lpstr>
      <vt:lpstr> Inappropriate use of Technology</vt:lpstr>
      <vt:lpstr>Affect and Effect on countries</vt:lpstr>
      <vt:lpstr>Effects on the world</vt:lpstr>
      <vt:lpstr>Statistical analysis</vt:lpstr>
      <vt:lpstr>Key Takeaways</vt:lpstr>
      <vt:lpstr>We can conclude by saying that all the threats are interconnected to one another and should therefore be solved based on their priorities.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Potential Threats to the Global Environment</dc:title>
  <cp:lastModifiedBy>Sherry Hughes</cp:lastModifiedBy>
  <cp:revision>1</cp:revision>
  <dcterms:created xsi:type="dcterms:W3CDTF">2020-08-31T16:21:48Z</dcterms:created>
  <dcterms:modified xsi:type="dcterms:W3CDTF">2020-09-07T03:01:46Z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